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"/>
  </p:notesMasterIdLst>
  <p:handoutMasterIdLst>
    <p:handoutMasterId r:id="rId15"/>
  </p:handoutMasterIdLst>
  <p:sldIdLst>
    <p:sldId id="256" r:id="rId3"/>
    <p:sldId id="609" r:id="rId4"/>
    <p:sldId id="474" r:id="rId5"/>
    <p:sldId id="1154" r:id="rId6"/>
    <p:sldId id="1160" r:id="rId7"/>
    <p:sldId id="1165" r:id="rId9"/>
    <p:sldId id="1168" r:id="rId10"/>
    <p:sldId id="1167" r:id="rId11"/>
    <p:sldId id="1169" r:id="rId12"/>
    <p:sldId id="1170" r:id="rId13"/>
    <p:sldId id="718" r:id="rId14"/>
  </p:sldIdLst>
  <p:sldSz cx="9144000" cy="5143500" type="screen16x9"/>
  <p:notesSz cx="7099300" cy="10234295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22910" indent="-6032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847725" indent="-12192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271905" indent="-18415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695450" indent="-24447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181356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17614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253936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290195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orient="horz" pos="267" userDrawn="1">
          <p15:clr>
            <a:srgbClr val="A4A3A4"/>
          </p15:clr>
        </p15:guide>
        <p15:guide id="3" orient="horz" pos="2468" userDrawn="1">
          <p15:clr>
            <a:srgbClr val="A4A3A4"/>
          </p15:clr>
        </p15:guide>
        <p15:guide id="4" orient="horz" pos="2732" userDrawn="1">
          <p15:clr>
            <a:srgbClr val="A4A3A4"/>
          </p15:clr>
        </p15:guide>
        <p15:guide id="5" orient="horz" pos="2937" userDrawn="1">
          <p15:clr>
            <a:srgbClr val="A4A3A4"/>
          </p15:clr>
        </p15:guide>
        <p15:guide id="6" pos="94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5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CECFF"/>
    <a:srgbClr val="0070C0"/>
    <a:srgbClr val="1C722C"/>
    <a:srgbClr val="0E3293"/>
    <a:srgbClr val="2E75B6"/>
    <a:srgbClr val="1C4885"/>
    <a:srgbClr val="F8F8F8"/>
    <a:srgbClr val="F1FFFC"/>
    <a:srgbClr val="FE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51" autoAdjust="0"/>
  </p:normalViewPr>
  <p:slideViewPr>
    <p:cSldViewPr showGuides="1">
      <p:cViewPr varScale="1">
        <p:scale>
          <a:sx n="106" d="100"/>
          <a:sy n="106" d="100"/>
        </p:scale>
        <p:origin x="706" y="67"/>
      </p:cViewPr>
      <p:guideLst>
        <p:guide orient="horz" pos="1080"/>
        <p:guide orient="horz" pos="267"/>
        <p:guide orient="horz" pos="2468"/>
        <p:guide orient="horz" pos="2732"/>
        <p:guide orient="horz" pos="2937"/>
        <p:guide pos="94"/>
        <p:guide pos="2880"/>
        <p:guide pos="5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4026" y="-96"/>
      </p:cViewPr>
      <p:guideLst>
        <p:guide orient="horz" pos="3219"/>
        <p:guide pos="20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4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1730"/>
          </a:xfrm>
          <a:prstGeom prst="rect">
            <a:avLst/>
          </a:prstGeom>
        </p:spPr>
        <p:txBody>
          <a:bodyPr vert="horz" lIns="95363" tIns="47681" rIns="95363" bIns="4768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300" y="2"/>
            <a:ext cx="3076364" cy="511730"/>
          </a:xfrm>
          <a:prstGeom prst="rect">
            <a:avLst/>
          </a:prstGeom>
        </p:spPr>
        <p:txBody>
          <a:bodyPr vert="horz" lIns="95363" tIns="47681" rIns="95363" bIns="47681" rtlCol="0"/>
          <a:lstStyle>
            <a:lvl1pPr algn="r">
              <a:defRPr sz="1300"/>
            </a:lvl1pPr>
          </a:lstStyle>
          <a:p>
            <a:fld id="{1FED1612-BC86-4659-9B0A-5AD35C32EB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1730"/>
          </a:xfrm>
          <a:prstGeom prst="rect">
            <a:avLst/>
          </a:prstGeom>
        </p:spPr>
        <p:txBody>
          <a:bodyPr vert="horz" lIns="95363" tIns="47681" rIns="95363" bIns="4768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300" y="9721107"/>
            <a:ext cx="3076364" cy="511730"/>
          </a:xfrm>
          <a:prstGeom prst="rect">
            <a:avLst/>
          </a:prstGeom>
        </p:spPr>
        <p:txBody>
          <a:bodyPr vert="horz" lIns="95363" tIns="47681" rIns="95363" bIns="47681" rtlCol="0" anchor="b"/>
          <a:lstStyle>
            <a:lvl1pPr algn="r">
              <a:defRPr sz="1300"/>
            </a:lvl1pPr>
          </a:lstStyle>
          <a:p>
            <a:fld id="{146E8C59-F69D-4C19-BD03-43F5DAE7D2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6364" cy="51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63" tIns="47681" rIns="95363" bIns="47681" numCol="1" anchor="t" anchorCtr="0" compatLnSpc="1"/>
          <a:lstStyle>
            <a:lvl1pPr>
              <a:defRPr sz="13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300" y="2"/>
            <a:ext cx="3076364" cy="51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63" tIns="47681" rIns="95363" bIns="47681" numCol="1" anchor="t" anchorCtr="0" compatLnSpc="1"/>
          <a:lstStyle>
            <a:lvl1pPr algn="r">
              <a:defRPr sz="13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7"/>
            <a:ext cx="3076364" cy="51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63" tIns="47681" rIns="95363" bIns="47681" numCol="1" anchor="b" anchorCtr="0" compatLnSpc="1"/>
          <a:lstStyle>
            <a:lvl1pPr>
              <a:defRPr sz="1300" b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300" y="9721107"/>
            <a:ext cx="3076364" cy="51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63" tIns="47681" rIns="95363" bIns="47681" numCol="1" anchor="b" anchorCtr="0" compatLnSpc="1"/>
          <a:lstStyle>
            <a:lvl1pPr algn="r">
              <a:defRPr sz="1300" b="0"/>
            </a:lvl1pPr>
          </a:lstStyle>
          <a:p>
            <a:pPr>
              <a:defRPr/>
            </a:pPr>
            <a:fld id="{CA5E8DB0-55DC-4221-A99C-988BCD133BF3}" type="slidenum">
              <a:rPr lang="en-US" altLang="zh-CN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2291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84772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27190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6954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120265" algn="l" defTabSz="8477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44445" algn="l" defTabSz="8477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67990" algn="l" defTabSz="8477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92170" algn="l" defTabSz="8477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5505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CEE72-C838-40D5-AD4D-43542834D59D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0D033-98A5-43B2-B0DD-E8B8739364E7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F4EEA-BB06-4EBF-8D25-3B543A7F035A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03FA3-18FC-4E2D-B58F-215406D2FA86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4" y="273846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576C-75A0-43AE-84CF-6BC213870335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47C78-1952-4265-B8A3-177FFD153C12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E7903-B7E8-4439-8693-0C2C83E23F75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3DD20-AAE5-4F25-8D4F-EC0C4074159B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9A61E-0526-4842-B147-7FFBEC8D4724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708E9-759C-4E8C-9434-D517FE98BD00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D9F82-AA6C-4600-9434-C58EB4529B4C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93D99-EC0B-4BFC-8630-CF6BF4693279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7C437C-27DA-4ED8-BB2F-8A59293700B1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1245C-5BF5-4100-AFA3-F1149AA35377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2DF7C-2F48-4B1D-8232-6116B01A6882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13984-8F32-4B97-BD10-F14D2F37815B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3979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3979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8" y="1151335"/>
            <a:ext cx="4042172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8" y="1631156"/>
            <a:ext cx="4042172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466E3-0479-4BAE-AC41-2C1CFCE3E47E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AF37B-65DA-47B1-9B55-9830C6550C56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BDA17-894B-45FF-A53A-8D0767CE8B99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F050B-47CB-41F4-9F87-77543A11CDA1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CF00D-B3B0-436D-A583-AF946ADFAECF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D4614-49B7-49AD-9CE4-A9EDA2C097FF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710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52" y="204790"/>
            <a:ext cx="511135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8"/>
            <a:ext cx="3008710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A01FA-A207-4D92-BBCF-3B772295F153}" type="datetime1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D755F-DD26-4678-BBFE-7E57A9B31666}" type="slidenum">
              <a:rPr lang="zh-CN" altLang="en-US"/>
            </a:fld>
            <a:endParaRPr lang="zh-CN" altLang="en-US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/>
  <p:txStyles>
    <p:titleStyle>
      <a:lvl1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  <a:sym typeface="MS PGothic" panose="020B0600070205080204" pitchFamily="34" charset="-128"/>
        </a:defRPr>
      </a:lvl1pPr>
      <a:lvl2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2pPr>
      <a:lvl3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3pPr>
      <a:lvl4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4pPr>
      <a:lvl5pPr marL="685800" indent="-685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5pPr>
      <a:lvl6pPr marL="10287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6pPr>
      <a:lvl7pPr marL="13716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7pPr>
      <a:lvl8pPr marL="17145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8pPr>
      <a:lvl9pPr marL="2057400" indent="-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S PGothic" panose="020B0600070205080204" pitchFamily="34" charset="-128"/>
          <a:ea typeface="微软雅黑" panose="020B0503020204020204" charset="-122"/>
          <a:sym typeface="MS PGothic" panose="020B0600070205080204" pitchFamily="34" charset="-128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5pPr>
      <a:lvl6pPr marL="18859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6pPr>
      <a:lvl7pPr marL="22288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7pPr>
      <a:lvl8pPr marL="25717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8pPr>
      <a:lvl9pPr marL="29146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tags" Target="../tags/tag13.xml"/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996114" y="1314211"/>
            <a:ext cx="5151773" cy="2515079"/>
            <a:chOff x="2661485" y="2634406"/>
            <a:chExt cx="6869030" cy="3353439"/>
          </a:xfrm>
        </p:grpSpPr>
        <p:grpSp>
          <p:nvGrpSpPr>
            <p:cNvPr id="7" name="组合 6"/>
            <p:cNvGrpSpPr/>
            <p:nvPr/>
          </p:nvGrpSpPr>
          <p:grpSpPr>
            <a:xfrm>
              <a:off x="2661485" y="3256245"/>
              <a:ext cx="6869030" cy="2731600"/>
              <a:chOff x="9092068" y="4672091"/>
              <a:chExt cx="2568239" cy="1021309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9355047" y="4672091"/>
                <a:ext cx="2042281" cy="720226"/>
              </a:xfrm>
              <a:custGeom>
                <a:avLst/>
                <a:gdLst>
                  <a:gd name="connsiteX0" fmla="*/ 915836 w 1831672"/>
                  <a:gd name="connsiteY0" fmla="*/ 0 h 645953"/>
                  <a:gd name="connsiteX1" fmla="*/ 1831672 w 1831672"/>
                  <a:gd name="connsiteY1" fmla="*/ 322977 h 645953"/>
                  <a:gd name="connsiteX2" fmla="*/ 915836 w 1831672"/>
                  <a:gd name="connsiteY2" fmla="*/ 645953 h 645953"/>
                  <a:gd name="connsiteX3" fmla="*/ 0 w 1831672"/>
                  <a:gd name="connsiteY3" fmla="*/ 322977 h 645953"/>
                  <a:gd name="connsiteX4" fmla="*/ 915836 w 1831672"/>
                  <a:gd name="connsiteY4" fmla="*/ 0 h 64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672" h="645953">
                    <a:moveTo>
                      <a:pt x="915836" y="0"/>
                    </a:moveTo>
                    <a:lnTo>
                      <a:pt x="1831672" y="322977"/>
                    </a:lnTo>
                    <a:lnTo>
                      <a:pt x="915836" y="645953"/>
                    </a:lnTo>
                    <a:lnTo>
                      <a:pt x="0" y="322977"/>
                    </a:lnTo>
                    <a:lnTo>
                      <a:pt x="915836" y="0"/>
                    </a:lnTo>
                    <a:close/>
                  </a:path>
                </a:pathLst>
              </a:custGeom>
              <a:noFill/>
              <a:ln w="19050">
                <a:gradFill>
                  <a:gsLst>
                    <a:gs pos="9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50000"/>
                      </a:schemeClr>
                    </a:gs>
                  </a:gsLst>
                  <a:lin ang="5400000" scaled="1"/>
                </a:gradFill>
              </a:ln>
              <a:effectLst>
                <a:outerShdw blurRad="50800" algn="ctr" rotWithShape="0">
                  <a:schemeClr val="accent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200">
                  <a:solidFill>
                    <a:srgbClr val="FFFFFF"/>
                  </a:solidFill>
                  <a:latin typeface="微软雅黑 Light" panose="020B0502040204020203" pitchFamily="34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9258889" y="4731447"/>
                <a:ext cx="2234597" cy="788047"/>
              </a:xfrm>
              <a:custGeom>
                <a:avLst/>
                <a:gdLst>
                  <a:gd name="connsiteX0" fmla="*/ 915836 w 1831672"/>
                  <a:gd name="connsiteY0" fmla="*/ 0 h 645953"/>
                  <a:gd name="connsiteX1" fmla="*/ 1831672 w 1831672"/>
                  <a:gd name="connsiteY1" fmla="*/ 322977 h 645953"/>
                  <a:gd name="connsiteX2" fmla="*/ 915836 w 1831672"/>
                  <a:gd name="connsiteY2" fmla="*/ 645953 h 645953"/>
                  <a:gd name="connsiteX3" fmla="*/ 0 w 1831672"/>
                  <a:gd name="connsiteY3" fmla="*/ 322977 h 645953"/>
                  <a:gd name="connsiteX4" fmla="*/ 915836 w 1831672"/>
                  <a:gd name="connsiteY4" fmla="*/ 0 h 64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672" h="645953">
                    <a:moveTo>
                      <a:pt x="915836" y="0"/>
                    </a:moveTo>
                    <a:lnTo>
                      <a:pt x="1831672" y="322977"/>
                    </a:lnTo>
                    <a:lnTo>
                      <a:pt x="915836" y="645953"/>
                    </a:lnTo>
                    <a:lnTo>
                      <a:pt x="0" y="322977"/>
                    </a:lnTo>
                    <a:lnTo>
                      <a:pt x="915836" y="0"/>
                    </a:lnTo>
                    <a:close/>
                  </a:path>
                </a:pathLst>
              </a:custGeom>
              <a:noFill/>
              <a:ln w="25400" cap="flat" cmpd="sng" algn="ctr">
                <a:gradFill>
                  <a:gsLst>
                    <a:gs pos="0">
                      <a:srgbClr val="00B0F0">
                        <a:alpha val="0"/>
                      </a:srgbClr>
                    </a:gs>
                    <a:gs pos="100000">
                      <a:srgbClr val="00B0F0">
                        <a:alpha val="50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3429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" name="任意多边形: 形状 5"/>
              <p:cNvSpPr/>
              <p:nvPr/>
            </p:nvSpPr>
            <p:spPr>
              <a:xfrm>
                <a:off x="9092068" y="4787691"/>
                <a:ext cx="2568239" cy="905709"/>
              </a:xfrm>
              <a:custGeom>
                <a:avLst/>
                <a:gdLst>
                  <a:gd name="connsiteX0" fmla="*/ 915836 w 1831672"/>
                  <a:gd name="connsiteY0" fmla="*/ 0 h 645953"/>
                  <a:gd name="connsiteX1" fmla="*/ 1831672 w 1831672"/>
                  <a:gd name="connsiteY1" fmla="*/ 322977 h 645953"/>
                  <a:gd name="connsiteX2" fmla="*/ 915836 w 1831672"/>
                  <a:gd name="connsiteY2" fmla="*/ 645953 h 645953"/>
                  <a:gd name="connsiteX3" fmla="*/ 0 w 1831672"/>
                  <a:gd name="connsiteY3" fmla="*/ 322977 h 645953"/>
                  <a:gd name="connsiteX4" fmla="*/ 915836 w 1831672"/>
                  <a:gd name="connsiteY4" fmla="*/ 0 h 64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672" h="645953">
                    <a:moveTo>
                      <a:pt x="915836" y="0"/>
                    </a:moveTo>
                    <a:lnTo>
                      <a:pt x="1831672" y="322977"/>
                    </a:lnTo>
                    <a:lnTo>
                      <a:pt x="915836" y="645953"/>
                    </a:lnTo>
                    <a:lnTo>
                      <a:pt x="0" y="322977"/>
                    </a:lnTo>
                    <a:lnTo>
                      <a:pt x="915836" y="0"/>
                    </a:lnTo>
                    <a:close/>
                  </a:path>
                </a:pathLst>
              </a:custGeom>
              <a:gradFill>
                <a:gsLst>
                  <a:gs pos="15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5400000" scaled="1"/>
              </a:gradFill>
              <a:ln w="6350">
                <a:gradFill>
                  <a:gsLst>
                    <a:gs pos="13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26000"/>
                      </a:schemeClr>
                    </a:gs>
                  </a:gsLst>
                  <a:lin ang="5400000" scaled="1"/>
                </a:gradFill>
              </a:ln>
              <a:effectLst>
                <a:outerShdw blurRad="50800" algn="ctr" rotWithShape="0">
                  <a:schemeClr val="accent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200">
                  <a:solidFill>
                    <a:srgbClr val="FFFFFF"/>
                  </a:solidFill>
                  <a:latin typeface="微软雅黑 Light" panose="020B0502040204020203" pitchFamily="34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528905" y="2634406"/>
              <a:ext cx="246308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8625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5181" y="1605449"/>
            <a:ext cx="1853638" cy="8371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博一集成方便面产线移动端展示效果</a:t>
                </a:r>
                <a:endParaRPr lang="zh-CN" altLang="en-US" sz="2000" b="0" kern="0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843558"/>
            <a:ext cx="1800000" cy="38536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18" y="843557"/>
            <a:ext cx="1800000" cy="38536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833548"/>
            <a:ext cx="1800000" cy="38536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543" y="843558"/>
            <a:ext cx="1800000" cy="38536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www.pptcool.com1"/>
          <p:cNvSpPr/>
          <p:nvPr/>
        </p:nvSpPr>
        <p:spPr>
          <a:xfrm flipV="1">
            <a:off x="446347" y="156683"/>
            <a:ext cx="4515359" cy="3839270"/>
          </a:xfrm>
          <a:prstGeom prst="triangle">
            <a:avLst/>
          </a:prstGeom>
          <a:solidFill>
            <a:srgbClr val="0D5B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rgbClr val="FFFFFF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4" name="www.pptcool.com2"/>
          <p:cNvSpPr/>
          <p:nvPr/>
        </p:nvSpPr>
        <p:spPr>
          <a:xfrm>
            <a:off x="0" y="990865"/>
            <a:ext cx="2412547" cy="4152635"/>
          </a:xfrm>
          <a:prstGeom prst="rtTriangle">
            <a:avLst/>
          </a:prstGeom>
          <a:solidFill>
            <a:srgbClr val="0D5B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rgbClr val="FFFFFF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5" name="www.pptcool.com3"/>
          <p:cNvSpPr/>
          <p:nvPr/>
        </p:nvSpPr>
        <p:spPr>
          <a:xfrm flipH="1">
            <a:off x="7692925" y="2805448"/>
            <a:ext cx="1451075" cy="2338052"/>
          </a:xfrm>
          <a:custGeom>
            <a:avLst/>
            <a:gdLst>
              <a:gd name="connsiteX0" fmla="*/ 0 w 1934766"/>
              <a:gd name="connsiteY0" fmla="*/ 0 h 3117402"/>
              <a:gd name="connsiteX1" fmla="*/ 0 w 1934766"/>
              <a:gd name="connsiteY1" fmla="*/ 3117402 h 3117402"/>
              <a:gd name="connsiteX2" fmla="*/ 1934766 w 1934766"/>
              <a:gd name="connsiteY2" fmla="*/ 3117402 h 311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4766" h="3117402">
                <a:moveTo>
                  <a:pt x="0" y="0"/>
                </a:moveTo>
                <a:lnTo>
                  <a:pt x="0" y="3117402"/>
                </a:lnTo>
                <a:lnTo>
                  <a:pt x="1934766" y="3117402"/>
                </a:ln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zh-CN" altLang="en-US" sz="1350" kern="0">
              <a:solidFill>
                <a:srgbClr val="FFFFFF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6" name="www.pptcool.com4"/>
          <p:cNvSpPr/>
          <p:nvPr/>
        </p:nvSpPr>
        <p:spPr>
          <a:xfrm flipH="1">
            <a:off x="7838848" y="3040567"/>
            <a:ext cx="1305152" cy="2102933"/>
          </a:xfrm>
          <a:custGeom>
            <a:avLst/>
            <a:gdLst>
              <a:gd name="connsiteX0" fmla="*/ 0 w 1740203"/>
              <a:gd name="connsiteY0" fmla="*/ 0 h 2803910"/>
              <a:gd name="connsiteX1" fmla="*/ 0 w 1740203"/>
              <a:gd name="connsiteY1" fmla="*/ 2803910 h 2803910"/>
              <a:gd name="connsiteX2" fmla="*/ 1740203 w 1740203"/>
              <a:gd name="connsiteY2" fmla="*/ 2803910 h 280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0203" h="2803910">
                <a:moveTo>
                  <a:pt x="0" y="0"/>
                </a:moveTo>
                <a:lnTo>
                  <a:pt x="0" y="2803910"/>
                </a:lnTo>
                <a:lnTo>
                  <a:pt x="1740203" y="2803910"/>
                </a:lnTo>
                <a:close/>
              </a:path>
            </a:pathLst>
          </a:custGeom>
          <a:solidFill>
            <a:srgbClr val="0D5B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zh-CN" altLang="en-US" sz="1350" kern="0">
              <a:solidFill>
                <a:srgbClr val="FFFFFF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7" name="www.pptcool.com5"/>
          <p:cNvSpPr/>
          <p:nvPr/>
        </p:nvSpPr>
        <p:spPr>
          <a:xfrm rot="20362654" flipH="1">
            <a:off x="876266" y="1624690"/>
            <a:ext cx="951495" cy="3424252"/>
          </a:xfrm>
          <a:prstGeom prst="parallelogram">
            <a:avLst>
              <a:gd name="adj" fmla="val 62164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rgbClr val="FFFFFF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8" name="www.pptcool.com6"/>
          <p:cNvGrpSpPr/>
          <p:nvPr/>
        </p:nvGrpSpPr>
        <p:grpSpPr>
          <a:xfrm>
            <a:off x="4817058" y="3336816"/>
            <a:ext cx="3045964" cy="345213"/>
            <a:chOff x="1481560" y="4205371"/>
            <a:chExt cx="4061285" cy="460284"/>
          </a:xfrm>
        </p:grpSpPr>
        <p:grpSp>
          <p:nvGrpSpPr>
            <p:cNvPr id="29" name="组合 28"/>
            <p:cNvGrpSpPr/>
            <p:nvPr/>
          </p:nvGrpSpPr>
          <p:grpSpPr>
            <a:xfrm>
              <a:off x="1481560" y="4205371"/>
              <a:ext cx="1951016" cy="460284"/>
              <a:chOff x="1481560" y="4205371"/>
              <a:chExt cx="1951016" cy="460284"/>
            </a:xfrm>
          </p:grpSpPr>
          <p:sp>
            <p:nvSpPr>
              <p:cNvPr id="33" name="www.pptcool.com6-1"/>
              <p:cNvSpPr/>
              <p:nvPr/>
            </p:nvSpPr>
            <p:spPr>
              <a:xfrm>
                <a:off x="1481560" y="4205371"/>
                <a:ext cx="1951016" cy="460284"/>
              </a:xfrm>
              <a:prstGeom prst="roundRect">
                <a:avLst>
                  <a:gd name="adj" fmla="val 50000"/>
                </a:avLst>
              </a:prstGeom>
              <a:solidFill>
                <a:srgbClr val="0D5BD9"/>
              </a:solidFill>
              <a:ln w="19050" cap="flat" cmpd="sng" algn="ctr">
                <a:solidFill>
                  <a:srgbClr val="0D5BD9"/>
                </a:solidFill>
                <a:prstDash val="solid"/>
                <a:miter lim="800000"/>
              </a:ln>
              <a:effectLst>
                <a:outerShdw blurRad="127000" dist="76200" dir="5400000" algn="ctr" rotWithShape="0">
                  <a:srgbClr val="0D5BD9">
                    <a:alpha val="1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4472C4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www.pptcool.com6-2"/>
              <p:cNvSpPr txBox="1"/>
              <p:nvPr/>
            </p:nvSpPr>
            <p:spPr>
              <a:xfrm>
                <a:off x="1603205" y="4270083"/>
                <a:ext cx="1707733" cy="330861"/>
              </a:xfrm>
              <a:prstGeom prst="rect">
                <a:avLst/>
              </a:prstGeom>
              <a:noFill/>
              <a:effectLst/>
            </p:spPr>
            <p:txBody>
              <a:bodyPr wrap="none" lIns="85725" tIns="42863" rIns="85725" bIns="42863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CN" altLang="en-US" sz="1050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汇报人：博一机械</a:t>
                </a:r>
                <a:endParaRPr lang="zh-CN" altLang="en-US" sz="1050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591829" y="4216562"/>
              <a:ext cx="1951016" cy="449093"/>
              <a:chOff x="3671726" y="4328277"/>
              <a:chExt cx="1951016" cy="449093"/>
            </a:xfrm>
          </p:grpSpPr>
          <p:sp>
            <p:nvSpPr>
              <p:cNvPr id="31" name="www.pptcool.com6-3"/>
              <p:cNvSpPr/>
              <p:nvPr/>
            </p:nvSpPr>
            <p:spPr>
              <a:xfrm>
                <a:off x="3671726" y="4328277"/>
                <a:ext cx="1951016" cy="449093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rgbClr val="0D5BD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www.pptcool.com6-4"/>
              <p:cNvSpPr txBox="1"/>
              <p:nvPr/>
            </p:nvSpPr>
            <p:spPr>
              <a:xfrm>
                <a:off x="3847866" y="4387393"/>
                <a:ext cx="1598728" cy="330861"/>
              </a:xfrm>
              <a:prstGeom prst="rect">
                <a:avLst/>
              </a:prstGeom>
              <a:noFill/>
              <a:effectLst/>
            </p:spPr>
            <p:txBody>
              <a:bodyPr wrap="none" lIns="85725" tIns="42863" rIns="85725" bIns="42863" rtlCol="0">
                <a:spAutoFit/>
              </a:bodyPr>
              <a:lstStyle/>
              <a:p>
                <a:pPr algn="ctr" defTabSz="685800">
                  <a:defRPr/>
                </a:pPr>
                <a:r>
                  <a:rPr lang="zh-CN" altLang="en-US" sz="1050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时间：</a:t>
                </a:r>
                <a:r>
                  <a:rPr lang="en-US" altLang="zh-CN" sz="1050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2023.12.29</a:t>
                </a:r>
                <a:endParaRPr lang="zh-CN" altLang="en-US" sz="105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5" name="www.pptcool.com7"/>
          <p:cNvSpPr txBox="1"/>
          <p:nvPr/>
        </p:nvSpPr>
        <p:spPr>
          <a:xfrm>
            <a:off x="4783121" y="1694889"/>
            <a:ext cx="3139963" cy="110799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 defTabSz="685800">
              <a:defRPr/>
            </a:pPr>
            <a:r>
              <a:rPr lang="en-US" altLang="zh-CN" sz="7200" b="1" dirty="0">
                <a:solidFill>
                  <a:srgbClr val="0D5BD9"/>
                </a:solidFill>
                <a:latin typeface="MiSans"/>
                <a:ea typeface="等线" panose="02010600030101010101" pitchFamily="2" charset="-122"/>
                <a:cs typeface="+mn-ea"/>
                <a:sym typeface="+mn-lt"/>
              </a:rPr>
              <a:t>THANKS</a:t>
            </a:r>
            <a:endParaRPr lang="zh-CN" altLang="en-US" sz="7200" b="1" dirty="0">
              <a:solidFill>
                <a:srgbClr val="0D5BD9"/>
              </a:solidFill>
              <a:latin typeface="MiSans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43" name="www.pptcool.com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t="15517" b="15517"/>
          <a:stretch>
            <a:fillRect/>
          </a:stretch>
        </p:blipFill>
        <p:spPr>
          <a:xfrm>
            <a:off x="0" y="0"/>
            <a:ext cx="4817058" cy="4152636"/>
          </a:xfrm>
          <a:custGeom>
            <a:avLst/>
            <a:gdLst>
              <a:gd name="connsiteX0" fmla="*/ 0 w 7005284"/>
              <a:gd name="connsiteY0" fmla="*/ 0 h 6039038"/>
              <a:gd name="connsiteX1" fmla="*/ 7005284 w 7005284"/>
              <a:gd name="connsiteY1" fmla="*/ 0 h 6039038"/>
              <a:gd name="connsiteX2" fmla="*/ 3502642 w 7005284"/>
              <a:gd name="connsiteY2" fmla="*/ 6039038 h 60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05284" h="6039038">
                <a:moveTo>
                  <a:pt x="0" y="0"/>
                </a:moveTo>
                <a:lnTo>
                  <a:pt x="7005284" y="0"/>
                </a:lnTo>
                <a:lnTo>
                  <a:pt x="3502642" y="6039038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FDB54E"/>
              </a:gs>
              <a:gs pos="15000">
                <a:srgbClr val="124374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任意多边形: 形状 3"/>
          <p:cNvSpPr>
            <a:spLocks noChangeAspect="1"/>
          </p:cNvSpPr>
          <p:nvPr/>
        </p:nvSpPr>
        <p:spPr>
          <a:xfrm>
            <a:off x="-2703174" y="-4784"/>
            <a:ext cx="7173686" cy="5143500"/>
          </a:xfrm>
          <a:custGeom>
            <a:avLst/>
            <a:gdLst>
              <a:gd name="connsiteX0" fmla="*/ 7022193 w 9564914"/>
              <a:gd name="connsiteY0" fmla="*/ 6033255 h 6858000"/>
              <a:gd name="connsiteX1" fmla="*/ 7856763 w 9564914"/>
              <a:gd name="connsiteY1" fmla="*/ 6450540 h 6858000"/>
              <a:gd name="connsiteX2" fmla="*/ 7856763 w 9564914"/>
              <a:gd name="connsiteY2" fmla="*/ 6858000 h 6858000"/>
              <a:gd name="connsiteX3" fmla="*/ 6187622 w 9564914"/>
              <a:gd name="connsiteY3" fmla="*/ 6858000 h 6858000"/>
              <a:gd name="connsiteX4" fmla="*/ 6187622 w 9564914"/>
              <a:gd name="connsiteY4" fmla="*/ 6450540 h 6858000"/>
              <a:gd name="connsiteX5" fmla="*/ 5207908 w 9564914"/>
              <a:gd name="connsiteY5" fmla="*/ 6033255 h 6858000"/>
              <a:gd name="connsiteX6" fmla="*/ 6042478 w 9564914"/>
              <a:gd name="connsiteY6" fmla="*/ 6450540 h 6858000"/>
              <a:gd name="connsiteX7" fmla="*/ 6042478 w 9564914"/>
              <a:gd name="connsiteY7" fmla="*/ 6858000 h 6858000"/>
              <a:gd name="connsiteX8" fmla="*/ 4373337 w 9564914"/>
              <a:gd name="connsiteY8" fmla="*/ 6858000 h 6858000"/>
              <a:gd name="connsiteX9" fmla="*/ 4373337 w 9564914"/>
              <a:gd name="connsiteY9" fmla="*/ 6450540 h 6858000"/>
              <a:gd name="connsiteX10" fmla="*/ 3480707 w 9564914"/>
              <a:gd name="connsiteY10" fmla="*/ 6033255 h 6858000"/>
              <a:gd name="connsiteX11" fmla="*/ 4315277 w 9564914"/>
              <a:gd name="connsiteY11" fmla="*/ 6450540 h 6858000"/>
              <a:gd name="connsiteX12" fmla="*/ 4315277 w 9564914"/>
              <a:gd name="connsiteY12" fmla="*/ 6858000 h 6858000"/>
              <a:gd name="connsiteX13" fmla="*/ 2646136 w 9564914"/>
              <a:gd name="connsiteY13" fmla="*/ 6858000 h 6858000"/>
              <a:gd name="connsiteX14" fmla="*/ 2646136 w 9564914"/>
              <a:gd name="connsiteY14" fmla="*/ 6450540 h 6858000"/>
              <a:gd name="connsiteX15" fmla="*/ 1724478 w 9564914"/>
              <a:gd name="connsiteY15" fmla="*/ 6033255 h 6858000"/>
              <a:gd name="connsiteX16" fmla="*/ 2559049 w 9564914"/>
              <a:gd name="connsiteY16" fmla="*/ 6450540 h 6858000"/>
              <a:gd name="connsiteX17" fmla="*/ 2559049 w 9564914"/>
              <a:gd name="connsiteY17" fmla="*/ 6858000 h 6858000"/>
              <a:gd name="connsiteX18" fmla="*/ 889908 w 9564914"/>
              <a:gd name="connsiteY18" fmla="*/ 6858000 h 6858000"/>
              <a:gd name="connsiteX19" fmla="*/ 889908 w 9564914"/>
              <a:gd name="connsiteY19" fmla="*/ 6450540 h 6858000"/>
              <a:gd name="connsiteX20" fmla="*/ 7859487 w 9564914"/>
              <a:gd name="connsiteY20" fmla="*/ 4439405 h 6858000"/>
              <a:gd name="connsiteX21" fmla="*/ 8694057 w 9564914"/>
              <a:gd name="connsiteY21" fmla="*/ 4856690 h 6858000"/>
              <a:gd name="connsiteX22" fmla="*/ 8694057 w 9564914"/>
              <a:gd name="connsiteY22" fmla="*/ 5958324 h 6858000"/>
              <a:gd name="connsiteX23" fmla="*/ 7859487 w 9564914"/>
              <a:gd name="connsiteY23" fmla="*/ 6375609 h 6858000"/>
              <a:gd name="connsiteX24" fmla="*/ 7024916 w 9564914"/>
              <a:gd name="connsiteY24" fmla="*/ 5958324 h 6858000"/>
              <a:gd name="connsiteX25" fmla="*/ 7024916 w 9564914"/>
              <a:gd name="connsiteY25" fmla="*/ 4856690 h 6858000"/>
              <a:gd name="connsiteX26" fmla="*/ 6132286 w 9564914"/>
              <a:gd name="connsiteY26" fmla="*/ 4439405 h 6858000"/>
              <a:gd name="connsiteX27" fmla="*/ 6966856 w 9564914"/>
              <a:gd name="connsiteY27" fmla="*/ 4856690 h 6858000"/>
              <a:gd name="connsiteX28" fmla="*/ 6966856 w 9564914"/>
              <a:gd name="connsiteY28" fmla="*/ 5958324 h 6858000"/>
              <a:gd name="connsiteX29" fmla="*/ 6132286 w 9564914"/>
              <a:gd name="connsiteY29" fmla="*/ 6375609 h 6858000"/>
              <a:gd name="connsiteX30" fmla="*/ 5297715 w 9564914"/>
              <a:gd name="connsiteY30" fmla="*/ 5958324 h 6858000"/>
              <a:gd name="connsiteX31" fmla="*/ 5297715 w 9564914"/>
              <a:gd name="connsiteY31" fmla="*/ 4856690 h 6858000"/>
              <a:gd name="connsiteX32" fmla="*/ 4318002 w 9564914"/>
              <a:gd name="connsiteY32" fmla="*/ 4439405 h 6858000"/>
              <a:gd name="connsiteX33" fmla="*/ 5152571 w 9564914"/>
              <a:gd name="connsiteY33" fmla="*/ 4856690 h 6858000"/>
              <a:gd name="connsiteX34" fmla="*/ 5152571 w 9564914"/>
              <a:gd name="connsiteY34" fmla="*/ 5958324 h 6858000"/>
              <a:gd name="connsiteX35" fmla="*/ 4318002 w 9564914"/>
              <a:gd name="connsiteY35" fmla="*/ 6375609 h 6858000"/>
              <a:gd name="connsiteX36" fmla="*/ 3483431 w 9564914"/>
              <a:gd name="connsiteY36" fmla="*/ 5958324 h 6858000"/>
              <a:gd name="connsiteX37" fmla="*/ 3483431 w 9564914"/>
              <a:gd name="connsiteY37" fmla="*/ 4856690 h 6858000"/>
              <a:gd name="connsiteX38" fmla="*/ 2590801 w 9564914"/>
              <a:gd name="connsiteY38" fmla="*/ 4439405 h 6858000"/>
              <a:gd name="connsiteX39" fmla="*/ 3425371 w 9564914"/>
              <a:gd name="connsiteY39" fmla="*/ 4856690 h 6858000"/>
              <a:gd name="connsiteX40" fmla="*/ 3425371 w 9564914"/>
              <a:gd name="connsiteY40" fmla="*/ 5958324 h 6858000"/>
              <a:gd name="connsiteX41" fmla="*/ 2590801 w 9564914"/>
              <a:gd name="connsiteY41" fmla="*/ 6375609 h 6858000"/>
              <a:gd name="connsiteX42" fmla="*/ 1756230 w 9564914"/>
              <a:gd name="connsiteY42" fmla="*/ 5958324 h 6858000"/>
              <a:gd name="connsiteX43" fmla="*/ 1756230 w 9564914"/>
              <a:gd name="connsiteY43" fmla="*/ 4856690 h 6858000"/>
              <a:gd name="connsiteX44" fmla="*/ 834572 w 9564914"/>
              <a:gd name="connsiteY44" fmla="*/ 4439405 h 6858000"/>
              <a:gd name="connsiteX45" fmla="*/ 1669142 w 9564914"/>
              <a:gd name="connsiteY45" fmla="*/ 4856690 h 6858000"/>
              <a:gd name="connsiteX46" fmla="*/ 1669142 w 9564914"/>
              <a:gd name="connsiteY46" fmla="*/ 5958324 h 6858000"/>
              <a:gd name="connsiteX47" fmla="*/ 834572 w 9564914"/>
              <a:gd name="connsiteY47" fmla="*/ 6375609 h 6858000"/>
              <a:gd name="connsiteX48" fmla="*/ 0 w 9564914"/>
              <a:gd name="connsiteY48" fmla="*/ 5958324 h 6858000"/>
              <a:gd name="connsiteX49" fmla="*/ 0 w 9564914"/>
              <a:gd name="connsiteY49" fmla="*/ 4856690 h 6858000"/>
              <a:gd name="connsiteX50" fmla="*/ 8730344 w 9564914"/>
              <a:gd name="connsiteY50" fmla="*/ 2813806 h 6858000"/>
              <a:gd name="connsiteX51" fmla="*/ 9564914 w 9564914"/>
              <a:gd name="connsiteY51" fmla="*/ 3231091 h 6858000"/>
              <a:gd name="connsiteX52" fmla="*/ 9564914 w 9564914"/>
              <a:gd name="connsiteY52" fmla="*/ 4332724 h 6858000"/>
              <a:gd name="connsiteX53" fmla="*/ 8730344 w 9564914"/>
              <a:gd name="connsiteY53" fmla="*/ 4750009 h 6858000"/>
              <a:gd name="connsiteX54" fmla="*/ 7895773 w 9564914"/>
              <a:gd name="connsiteY54" fmla="*/ 4332724 h 6858000"/>
              <a:gd name="connsiteX55" fmla="*/ 7895773 w 9564914"/>
              <a:gd name="connsiteY55" fmla="*/ 3231091 h 6858000"/>
              <a:gd name="connsiteX56" fmla="*/ 7003143 w 9564914"/>
              <a:gd name="connsiteY56" fmla="*/ 2813806 h 6858000"/>
              <a:gd name="connsiteX57" fmla="*/ 7837713 w 9564914"/>
              <a:gd name="connsiteY57" fmla="*/ 3231091 h 6858000"/>
              <a:gd name="connsiteX58" fmla="*/ 7837713 w 9564914"/>
              <a:gd name="connsiteY58" fmla="*/ 4332724 h 6858000"/>
              <a:gd name="connsiteX59" fmla="*/ 7003143 w 9564914"/>
              <a:gd name="connsiteY59" fmla="*/ 4750009 h 6858000"/>
              <a:gd name="connsiteX60" fmla="*/ 6168572 w 9564914"/>
              <a:gd name="connsiteY60" fmla="*/ 4332724 h 6858000"/>
              <a:gd name="connsiteX61" fmla="*/ 6168572 w 9564914"/>
              <a:gd name="connsiteY61" fmla="*/ 3231091 h 6858000"/>
              <a:gd name="connsiteX62" fmla="*/ 5188858 w 9564914"/>
              <a:gd name="connsiteY62" fmla="*/ 2813806 h 6858000"/>
              <a:gd name="connsiteX63" fmla="*/ 6023428 w 9564914"/>
              <a:gd name="connsiteY63" fmla="*/ 3231091 h 6858000"/>
              <a:gd name="connsiteX64" fmla="*/ 6023428 w 9564914"/>
              <a:gd name="connsiteY64" fmla="*/ 4332724 h 6858000"/>
              <a:gd name="connsiteX65" fmla="*/ 5188858 w 9564914"/>
              <a:gd name="connsiteY65" fmla="*/ 4750009 h 6858000"/>
              <a:gd name="connsiteX66" fmla="*/ 4354289 w 9564914"/>
              <a:gd name="connsiteY66" fmla="*/ 4332724 h 6858000"/>
              <a:gd name="connsiteX67" fmla="*/ 4354289 w 9564914"/>
              <a:gd name="connsiteY67" fmla="*/ 3231091 h 6858000"/>
              <a:gd name="connsiteX68" fmla="*/ 3461658 w 9564914"/>
              <a:gd name="connsiteY68" fmla="*/ 2813806 h 6858000"/>
              <a:gd name="connsiteX69" fmla="*/ 4296228 w 9564914"/>
              <a:gd name="connsiteY69" fmla="*/ 3231091 h 6858000"/>
              <a:gd name="connsiteX70" fmla="*/ 4296228 w 9564914"/>
              <a:gd name="connsiteY70" fmla="*/ 4332724 h 6858000"/>
              <a:gd name="connsiteX71" fmla="*/ 3461658 w 9564914"/>
              <a:gd name="connsiteY71" fmla="*/ 4750009 h 6858000"/>
              <a:gd name="connsiteX72" fmla="*/ 2627088 w 9564914"/>
              <a:gd name="connsiteY72" fmla="*/ 4332724 h 6858000"/>
              <a:gd name="connsiteX73" fmla="*/ 2627088 w 9564914"/>
              <a:gd name="connsiteY73" fmla="*/ 3231091 h 6858000"/>
              <a:gd name="connsiteX74" fmla="*/ 1705429 w 9564914"/>
              <a:gd name="connsiteY74" fmla="*/ 2813806 h 6858000"/>
              <a:gd name="connsiteX75" fmla="*/ 2539999 w 9564914"/>
              <a:gd name="connsiteY75" fmla="*/ 3231091 h 6858000"/>
              <a:gd name="connsiteX76" fmla="*/ 2539999 w 9564914"/>
              <a:gd name="connsiteY76" fmla="*/ 4332724 h 6858000"/>
              <a:gd name="connsiteX77" fmla="*/ 1705429 w 9564914"/>
              <a:gd name="connsiteY77" fmla="*/ 4750009 h 6858000"/>
              <a:gd name="connsiteX78" fmla="*/ 870858 w 9564914"/>
              <a:gd name="connsiteY78" fmla="*/ 4332724 h 6858000"/>
              <a:gd name="connsiteX79" fmla="*/ 870858 w 9564914"/>
              <a:gd name="connsiteY79" fmla="*/ 3231090 h 6858000"/>
              <a:gd name="connsiteX80" fmla="*/ 7859487 w 9564914"/>
              <a:gd name="connsiteY80" fmla="*/ 1200907 h 6858000"/>
              <a:gd name="connsiteX81" fmla="*/ 8694057 w 9564914"/>
              <a:gd name="connsiteY81" fmla="*/ 1618192 h 6858000"/>
              <a:gd name="connsiteX82" fmla="*/ 8694057 w 9564914"/>
              <a:gd name="connsiteY82" fmla="*/ 2719825 h 6858000"/>
              <a:gd name="connsiteX83" fmla="*/ 7859487 w 9564914"/>
              <a:gd name="connsiteY83" fmla="*/ 3137109 h 6858000"/>
              <a:gd name="connsiteX84" fmla="*/ 7024916 w 9564914"/>
              <a:gd name="connsiteY84" fmla="*/ 2719825 h 6858000"/>
              <a:gd name="connsiteX85" fmla="*/ 7024916 w 9564914"/>
              <a:gd name="connsiteY85" fmla="*/ 1618192 h 6858000"/>
              <a:gd name="connsiteX86" fmla="*/ 6132286 w 9564914"/>
              <a:gd name="connsiteY86" fmla="*/ 1200907 h 6858000"/>
              <a:gd name="connsiteX87" fmla="*/ 6966856 w 9564914"/>
              <a:gd name="connsiteY87" fmla="*/ 1618192 h 6858000"/>
              <a:gd name="connsiteX88" fmla="*/ 6966856 w 9564914"/>
              <a:gd name="connsiteY88" fmla="*/ 2719825 h 6858000"/>
              <a:gd name="connsiteX89" fmla="*/ 6132286 w 9564914"/>
              <a:gd name="connsiteY89" fmla="*/ 3137109 h 6858000"/>
              <a:gd name="connsiteX90" fmla="*/ 5297715 w 9564914"/>
              <a:gd name="connsiteY90" fmla="*/ 2719825 h 6858000"/>
              <a:gd name="connsiteX91" fmla="*/ 5297715 w 9564914"/>
              <a:gd name="connsiteY91" fmla="*/ 1618192 h 6858000"/>
              <a:gd name="connsiteX92" fmla="*/ 4318004 w 9564914"/>
              <a:gd name="connsiteY92" fmla="*/ 1200907 h 6858000"/>
              <a:gd name="connsiteX93" fmla="*/ 5152571 w 9564914"/>
              <a:gd name="connsiteY93" fmla="*/ 1618192 h 6858000"/>
              <a:gd name="connsiteX94" fmla="*/ 5152571 w 9564914"/>
              <a:gd name="connsiteY94" fmla="*/ 2719825 h 6858000"/>
              <a:gd name="connsiteX95" fmla="*/ 4318003 w 9564914"/>
              <a:gd name="connsiteY95" fmla="*/ 3137109 h 6858000"/>
              <a:gd name="connsiteX96" fmla="*/ 3483432 w 9564914"/>
              <a:gd name="connsiteY96" fmla="*/ 2719825 h 6858000"/>
              <a:gd name="connsiteX97" fmla="*/ 3483432 w 9564914"/>
              <a:gd name="connsiteY97" fmla="*/ 1618192 h 6858000"/>
              <a:gd name="connsiteX98" fmla="*/ 2590803 w 9564914"/>
              <a:gd name="connsiteY98" fmla="*/ 1200907 h 6858000"/>
              <a:gd name="connsiteX99" fmla="*/ 3425372 w 9564914"/>
              <a:gd name="connsiteY99" fmla="*/ 1618192 h 6858000"/>
              <a:gd name="connsiteX100" fmla="*/ 3425372 w 9564914"/>
              <a:gd name="connsiteY100" fmla="*/ 2719825 h 6858000"/>
              <a:gd name="connsiteX101" fmla="*/ 2590803 w 9564914"/>
              <a:gd name="connsiteY101" fmla="*/ 3137109 h 6858000"/>
              <a:gd name="connsiteX102" fmla="*/ 1756232 w 9564914"/>
              <a:gd name="connsiteY102" fmla="*/ 2719825 h 6858000"/>
              <a:gd name="connsiteX103" fmla="*/ 1756232 w 9564914"/>
              <a:gd name="connsiteY103" fmla="*/ 1618192 h 6858000"/>
              <a:gd name="connsiteX104" fmla="*/ 834574 w 9564914"/>
              <a:gd name="connsiteY104" fmla="*/ 1200907 h 6858000"/>
              <a:gd name="connsiteX105" fmla="*/ 1669144 w 9564914"/>
              <a:gd name="connsiteY105" fmla="*/ 1618192 h 6858000"/>
              <a:gd name="connsiteX106" fmla="*/ 1669144 w 9564914"/>
              <a:gd name="connsiteY106" fmla="*/ 2719825 h 6858000"/>
              <a:gd name="connsiteX107" fmla="*/ 834574 w 9564914"/>
              <a:gd name="connsiteY107" fmla="*/ 3137109 h 6858000"/>
              <a:gd name="connsiteX108" fmla="*/ 0 w 9564914"/>
              <a:gd name="connsiteY108" fmla="*/ 2719825 h 6858000"/>
              <a:gd name="connsiteX109" fmla="*/ 0 w 9564914"/>
              <a:gd name="connsiteY109" fmla="*/ 1618191 h 6858000"/>
              <a:gd name="connsiteX110" fmla="*/ 7895773 w 9564914"/>
              <a:gd name="connsiteY110" fmla="*/ 0 h 6858000"/>
              <a:gd name="connsiteX111" fmla="*/ 9564914 w 9564914"/>
              <a:gd name="connsiteY111" fmla="*/ 0 h 6858000"/>
              <a:gd name="connsiteX112" fmla="*/ 9564914 w 9564914"/>
              <a:gd name="connsiteY112" fmla="*/ 1094225 h 6858000"/>
              <a:gd name="connsiteX113" fmla="*/ 8730344 w 9564914"/>
              <a:gd name="connsiteY113" fmla="*/ 1511511 h 6858000"/>
              <a:gd name="connsiteX114" fmla="*/ 7895773 w 9564914"/>
              <a:gd name="connsiteY114" fmla="*/ 1094225 h 6858000"/>
              <a:gd name="connsiteX115" fmla="*/ 6168572 w 9564914"/>
              <a:gd name="connsiteY115" fmla="*/ 0 h 6858000"/>
              <a:gd name="connsiteX116" fmla="*/ 7837713 w 9564914"/>
              <a:gd name="connsiteY116" fmla="*/ 0 h 6858000"/>
              <a:gd name="connsiteX117" fmla="*/ 7837713 w 9564914"/>
              <a:gd name="connsiteY117" fmla="*/ 1094225 h 6858000"/>
              <a:gd name="connsiteX118" fmla="*/ 7003143 w 9564914"/>
              <a:gd name="connsiteY118" fmla="*/ 1511511 h 6858000"/>
              <a:gd name="connsiteX119" fmla="*/ 6168572 w 9564914"/>
              <a:gd name="connsiteY119" fmla="*/ 1094225 h 6858000"/>
              <a:gd name="connsiteX120" fmla="*/ 4354290 w 9564914"/>
              <a:gd name="connsiteY120" fmla="*/ 0 h 6858000"/>
              <a:gd name="connsiteX121" fmla="*/ 6023428 w 9564914"/>
              <a:gd name="connsiteY121" fmla="*/ 0 h 6858000"/>
              <a:gd name="connsiteX122" fmla="*/ 6023428 w 9564914"/>
              <a:gd name="connsiteY122" fmla="*/ 1094225 h 6858000"/>
              <a:gd name="connsiteX123" fmla="*/ 5188858 w 9564914"/>
              <a:gd name="connsiteY123" fmla="*/ 1511511 h 6858000"/>
              <a:gd name="connsiteX124" fmla="*/ 4354290 w 9564914"/>
              <a:gd name="connsiteY124" fmla="*/ 1094225 h 6858000"/>
              <a:gd name="connsiteX125" fmla="*/ 2627089 w 9564914"/>
              <a:gd name="connsiteY125" fmla="*/ 0 h 6858000"/>
              <a:gd name="connsiteX126" fmla="*/ 4296230 w 9564914"/>
              <a:gd name="connsiteY126" fmla="*/ 0 h 6858000"/>
              <a:gd name="connsiteX127" fmla="*/ 4296230 w 9564914"/>
              <a:gd name="connsiteY127" fmla="*/ 1094225 h 6858000"/>
              <a:gd name="connsiteX128" fmla="*/ 3461660 w 9564914"/>
              <a:gd name="connsiteY128" fmla="*/ 1511511 h 6858000"/>
              <a:gd name="connsiteX129" fmla="*/ 2627089 w 9564914"/>
              <a:gd name="connsiteY129" fmla="*/ 1094225 h 6858000"/>
              <a:gd name="connsiteX130" fmla="*/ 870860 w 9564914"/>
              <a:gd name="connsiteY130" fmla="*/ 0 h 6858000"/>
              <a:gd name="connsiteX131" fmla="*/ 2540001 w 9564914"/>
              <a:gd name="connsiteY131" fmla="*/ 0 h 6858000"/>
              <a:gd name="connsiteX132" fmla="*/ 2540001 w 9564914"/>
              <a:gd name="connsiteY132" fmla="*/ 1094225 h 6858000"/>
              <a:gd name="connsiteX133" fmla="*/ 1705431 w 9564914"/>
              <a:gd name="connsiteY133" fmla="*/ 1511511 h 6858000"/>
              <a:gd name="connsiteX134" fmla="*/ 870860 w 9564914"/>
              <a:gd name="connsiteY134" fmla="*/ 1094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9564914" h="6858000">
                <a:moveTo>
                  <a:pt x="7022193" y="6033255"/>
                </a:moveTo>
                <a:lnTo>
                  <a:pt x="7856763" y="6450540"/>
                </a:lnTo>
                <a:lnTo>
                  <a:pt x="7856763" y="6858000"/>
                </a:lnTo>
                <a:lnTo>
                  <a:pt x="6187622" y="6858000"/>
                </a:lnTo>
                <a:lnTo>
                  <a:pt x="6187622" y="6450540"/>
                </a:lnTo>
                <a:close/>
                <a:moveTo>
                  <a:pt x="5207908" y="6033255"/>
                </a:moveTo>
                <a:lnTo>
                  <a:pt x="6042478" y="6450540"/>
                </a:lnTo>
                <a:lnTo>
                  <a:pt x="6042478" y="6858000"/>
                </a:lnTo>
                <a:lnTo>
                  <a:pt x="4373337" y="6858000"/>
                </a:lnTo>
                <a:lnTo>
                  <a:pt x="4373337" y="6450540"/>
                </a:lnTo>
                <a:close/>
                <a:moveTo>
                  <a:pt x="3480707" y="6033255"/>
                </a:moveTo>
                <a:lnTo>
                  <a:pt x="4315277" y="6450540"/>
                </a:lnTo>
                <a:lnTo>
                  <a:pt x="4315277" y="6858000"/>
                </a:lnTo>
                <a:lnTo>
                  <a:pt x="2646136" y="6858000"/>
                </a:lnTo>
                <a:lnTo>
                  <a:pt x="2646136" y="6450540"/>
                </a:lnTo>
                <a:close/>
                <a:moveTo>
                  <a:pt x="1724478" y="6033255"/>
                </a:moveTo>
                <a:lnTo>
                  <a:pt x="2559049" y="6450540"/>
                </a:lnTo>
                <a:lnTo>
                  <a:pt x="2559049" y="6858000"/>
                </a:lnTo>
                <a:lnTo>
                  <a:pt x="889908" y="6858000"/>
                </a:lnTo>
                <a:lnTo>
                  <a:pt x="889908" y="6450540"/>
                </a:lnTo>
                <a:close/>
                <a:moveTo>
                  <a:pt x="7859487" y="4439405"/>
                </a:moveTo>
                <a:lnTo>
                  <a:pt x="8694057" y="4856690"/>
                </a:lnTo>
                <a:lnTo>
                  <a:pt x="8694057" y="5958324"/>
                </a:lnTo>
                <a:lnTo>
                  <a:pt x="7859487" y="6375609"/>
                </a:lnTo>
                <a:lnTo>
                  <a:pt x="7024916" y="5958324"/>
                </a:lnTo>
                <a:lnTo>
                  <a:pt x="7024916" y="4856690"/>
                </a:lnTo>
                <a:close/>
                <a:moveTo>
                  <a:pt x="6132286" y="4439405"/>
                </a:moveTo>
                <a:lnTo>
                  <a:pt x="6966856" y="4856690"/>
                </a:lnTo>
                <a:lnTo>
                  <a:pt x="6966856" y="5958324"/>
                </a:lnTo>
                <a:lnTo>
                  <a:pt x="6132286" y="6375609"/>
                </a:lnTo>
                <a:lnTo>
                  <a:pt x="5297715" y="5958324"/>
                </a:lnTo>
                <a:lnTo>
                  <a:pt x="5297715" y="4856690"/>
                </a:lnTo>
                <a:close/>
                <a:moveTo>
                  <a:pt x="4318002" y="4439405"/>
                </a:moveTo>
                <a:lnTo>
                  <a:pt x="5152571" y="4856690"/>
                </a:lnTo>
                <a:lnTo>
                  <a:pt x="5152571" y="5958324"/>
                </a:lnTo>
                <a:lnTo>
                  <a:pt x="4318002" y="6375609"/>
                </a:lnTo>
                <a:lnTo>
                  <a:pt x="3483431" y="5958324"/>
                </a:lnTo>
                <a:lnTo>
                  <a:pt x="3483431" y="4856690"/>
                </a:lnTo>
                <a:close/>
                <a:moveTo>
                  <a:pt x="2590801" y="4439405"/>
                </a:moveTo>
                <a:lnTo>
                  <a:pt x="3425371" y="4856690"/>
                </a:lnTo>
                <a:lnTo>
                  <a:pt x="3425371" y="5958324"/>
                </a:lnTo>
                <a:lnTo>
                  <a:pt x="2590801" y="6375609"/>
                </a:lnTo>
                <a:lnTo>
                  <a:pt x="1756230" y="5958324"/>
                </a:lnTo>
                <a:lnTo>
                  <a:pt x="1756230" y="4856690"/>
                </a:lnTo>
                <a:close/>
                <a:moveTo>
                  <a:pt x="834572" y="4439405"/>
                </a:moveTo>
                <a:lnTo>
                  <a:pt x="1669142" y="4856690"/>
                </a:lnTo>
                <a:lnTo>
                  <a:pt x="1669142" y="5958324"/>
                </a:lnTo>
                <a:lnTo>
                  <a:pt x="834572" y="6375609"/>
                </a:lnTo>
                <a:lnTo>
                  <a:pt x="0" y="5958324"/>
                </a:lnTo>
                <a:lnTo>
                  <a:pt x="0" y="4856690"/>
                </a:lnTo>
                <a:close/>
                <a:moveTo>
                  <a:pt x="8730344" y="2813806"/>
                </a:moveTo>
                <a:lnTo>
                  <a:pt x="9564914" y="3231091"/>
                </a:lnTo>
                <a:lnTo>
                  <a:pt x="9564914" y="4332724"/>
                </a:lnTo>
                <a:lnTo>
                  <a:pt x="8730344" y="4750009"/>
                </a:lnTo>
                <a:lnTo>
                  <a:pt x="7895773" y="4332724"/>
                </a:lnTo>
                <a:lnTo>
                  <a:pt x="7895773" y="3231091"/>
                </a:lnTo>
                <a:close/>
                <a:moveTo>
                  <a:pt x="7003143" y="2813806"/>
                </a:moveTo>
                <a:lnTo>
                  <a:pt x="7837713" y="3231091"/>
                </a:lnTo>
                <a:lnTo>
                  <a:pt x="7837713" y="4332724"/>
                </a:lnTo>
                <a:lnTo>
                  <a:pt x="7003143" y="4750009"/>
                </a:lnTo>
                <a:lnTo>
                  <a:pt x="6168572" y="4332724"/>
                </a:lnTo>
                <a:lnTo>
                  <a:pt x="6168572" y="3231091"/>
                </a:lnTo>
                <a:close/>
                <a:moveTo>
                  <a:pt x="5188858" y="2813806"/>
                </a:moveTo>
                <a:lnTo>
                  <a:pt x="6023428" y="3231091"/>
                </a:lnTo>
                <a:lnTo>
                  <a:pt x="6023428" y="4332724"/>
                </a:lnTo>
                <a:lnTo>
                  <a:pt x="5188858" y="4750009"/>
                </a:lnTo>
                <a:lnTo>
                  <a:pt x="4354289" y="4332724"/>
                </a:lnTo>
                <a:lnTo>
                  <a:pt x="4354289" y="3231091"/>
                </a:lnTo>
                <a:close/>
                <a:moveTo>
                  <a:pt x="3461658" y="2813806"/>
                </a:moveTo>
                <a:lnTo>
                  <a:pt x="4296228" y="3231091"/>
                </a:lnTo>
                <a:lnTo>
                  <a:pt x="4296228" y="4332724"/>
                </a:lnTo>
                <a:lnTo>
                  <a:pt x="3461658" y="4750009"/>
                </a:lnTo>
                <a:lnTo>
                  <a:pt x="2627088" y="4332724"/>
                </a:lnTo>
                <a:lnTo>
                  <a:pt x="2627088" y="3231091"/>
                </a:lnTo>
                <a:close/>
                <a:moveTo>
                  <a:pt x="1705429" y="2813806"/>
                </a:moveTo>
                <a:lnTo>
                  <a:pt x="2539999" y="3231091"/>
                </a:lnTo>
                <a:lnTo>
                  <a:pt x="2539999" y="4332724"/>
                </a:lnTo>
                <a:lnTo>
                  <a:pt x="1705429" y="4750009"/>
                </a:lnTo>
                <a:lnTo>
                  <a:pt x="870858" y="4332724"/>
                </a:lnTo>
                <a:lnTo>
                  <a:pt x="870858" y="3231090"/>
                </a:lnTo>
                <a:close/>
                <a:moveTo>
                  <a:pt x="7859487" y="1200907"/>
                </a:moveTo>
                <a:lnTo>
                  <a:pt x="8694057" y="1618192"/>
                </a:lnTo>
                <a:lnTo>
                  <a:pt x="8694057" y="2719825"/>
                </a:lnTo>
                <a:lnTo>
                  <a:pt x="7859487" y="3137109"/>
                </a:lnTo>
                <a:lnTo>
                  <a:pt x="7024916" y="2719825"/>
                </a:lnTo>
                <a:lnTo>
                  <a:pt x="7024916" y="1618192"/>
                </a:lnTo>
                <a:close/>
                <a:moveTo>
                  <a:pt x="6132286" y="1200907"/>
                </a:moveTo>
                <a:lnTo>
                  <a:pt x="6966856" y="1618192"/>
                </a:lnTo>
                <a:lnTo>
                  <a:pt x="6966856" y="2719825"/>
                </a:lnTo>
                <a:lnTo>
                  <a:pt x="6132286" y="3137109"/>
                </a:lnTo>
                <a:lnTo>
                  <a:pt x="5297715" y="2719825"/>
                </a:lnTo>
                <a:lnTo>
                  <a:pt x="5297715" y="1618192"/>
                </a:lnTo>
                <a:close/>
                <a:moveTo>
                  <a:pt x="4318004" y="1200907"/>
                </a:moveTo>
                <a:lnTo>
                  <a:pt x="5152571" y="1618192"/>
                </a:lnTo>
                <a:lnTo>
                  <a:pt x="5152571" y="2719825"/>
                </a:lnTo>
                <a:lnTo>
                  <a:pt x="4318003" y="3137109"/>
                </a:lnTo>
                <a:lnTo>
                  <a:pt x="3483432" y="2719825"/>
                </a:lnTo>
                <a:lnTo>
                  <a:pt x="3483432" y="1618192"/>
                </a:lnTo>
                <a:close/>
                <a:moveTo>
                  <a:pt x="2590803" y="1200907"/>
                </a:moveTo>
                <a:lnTo>
                  <a:pt x="3425372" y="1618192"/>
                </a:lnTo>
                <a:lnTo>
                  <a:pt x="3425372" y="2719825"/>
                </a:lnTo>
                <a:lnTo>
                  <a:pt x="2590803" y="3137109"/>
                </a:lnTo>
                <a:lnTo>
                  <a:pt x="1756232" y="2719825"/>
                </a:lnTo>
                <a:lnTo>
                  <a:pt x="1756232" y="1618192"/>
                </a:lnTo>
                <a:close/>
                <a:moveTo>
                  <a:pt x="834574" y="1200907"/>
                </a:moveTo>
                <a:lnTo>
                  <a:pt x="1669144" y="1618192"/>
                </a:lnTo>
                <a:lnTo>
                  <a:pt x="1669144" y="2719825"/>
                </a:lnTo>
                <a:lnTo>
                  <a:pt x="834574" y="3137109"/>
                </a:lnTo>
                <a:lnTo>
                  <a:pt x="0" y="2719825"/>
                </a:lnTo>
                <a:lnTo>
                  <a:pt x="0" y="1618191"/>
                </a:lnTo>
                <a:close/>
                <a:moveTo>
                  <a:pt x="7895773" y="0"/>
                </a:moveTo>
                <a:lnTo>
                  <a:pt x="9564914" y="0"/>
                </a:lnTo>
                <a:lnTo>
                  <a:pt x="9564914" y="1094225"/>
                </a:lnTo>
                <a:lnTo>
                  <a:pt x="8730344" y="1511511"/>
                </a:lnTo>
                <a:lnTo>
                  <a:pt x="7895773" y="1094225"/>
                </a:lnTo>
                <a:close/>
                <a:moveTo>
                  <a:pt x="6168572" y="0"/>
                </a:moveTo>
                <a:lnTo>
                  <a:pt x="7837713" y="0"/>
                </a:lnTo>
                <a:lnTo>
                  <a:pt x="7837713" y="1094225"/>
                </a:lnTo>
                <a:lnTo>
                  <a:pt x="7003143" y="1511511"/>
                </a:lnTo>
                <a:lnTo>
                  <a:pt x="6168572" y="1094225"/>
                </a:lnTo>
                <a:close/>
                <a:moveTo>
                  <a:pt x="4354290" y="0"/>
                </a:moveTo>
                <a:lnTo>
                  <a:pt x="6023428" y="0"/>
                </a:lnTo>
                <a:lnTo>
                  <a:pt x="6023428" y="1094225"/>
                </a:lnTo>
                <a:lnTo>
                  <a:pt x="5188858" y="1511511"/>
                </a:lnTo>
                <a:lnTo>
                  <a:pt x="4354290" y="1094225"/>
                </a:lnTo>
                <a:close/>
                <a:moveTo>
                  <a:pt x="2627089" y="0"/>
                </a:moveTo>
                <a:lnTo>
                  <a:pt x="4296230" y="0"/>
                </a:lnTo>
                <a:lnTo>
                  <a:pt x="4296230" y="1094225"/>
                </a:lnTo>
                <a:lnTo>
                  <a:pt x="3461660" y="1511511"/>
                </a:lnTo>
                <a:lnTo>
                  <a:pt x="2627089" y="1094225"/>
                </a:lnTo>
                <a:close/>
                <a:moveTo>
                  <a:pt x="870860" y="0"/>
                </a:moveTo>
                <a:lnTo>
                  <a:pt x="2540001" y="0"/>
                </a:lnTo>
                <a:lnTo>
                  <a:pt x="2540001" y="1094225"/>
                </a:lnTo>
                <a:lnTo>
                  <a:pt x="1705431" y="1511511"/>
                </a:lnTo>
                <a:lnTo>
                  <a:pt x="870860" y="1094225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六边形 4"/>
          <p:cNvSpPr/>
          <p:nvPr/>
        </p:nvSpPr>
        <p:spPr>
          <a:xfrm rot="16200000">
            <a:off x="-2213316" y="-277584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六边形 5"/>
          <p:cNvSpPr/>
          <p:nvPr/>
        </p:nvSpPr>
        <p:spPr>
          <a:xfrm rot="16200000">
            <a:off x="-896145" y="-277584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六边形 6"/>
          <p:cNvSpPr/>
          <p:nvPr/>
        </p:nvSpPr>
        <p:spPr>
          <a:xfrm rot="16200000">
            <a:off x="399256" y="-277584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六边形 7"/>
          <p:cNvSpPr/>
          <p:nvPr/>
        </p:nvSpPr>
        <p:spPr>
          <a:xfrm rot="16200000">
            <a:off x="1759970" y="-277584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六边形 8"/>
          <p:cNvSpPr/>
          <p:nvPr/>
        </p:nvSpPr>
        <p:spPr>
          <a:xfrm rot="16200000">
            <a:off x="3055371" y="-277584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六边形 9"/>
          <p:cNvSpPr/>
          <p:nvPr/>
        </p:nvSpPr>
        <p:spPr>
          <a:xfrm rot="16200000">
            <a:off x="-2866459" y="941616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六边形 10"/>
          <p:cNvSpPr/>
          <p:nvPr/>
        </p:nvSpPr>
        <p:spPr>
          <a:xfrm rot="16200000">
            <a:off x="-1549287" y="941616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六边形 11"/>
          <p:cNvSpPr/>
          <p:nvPr/>
        </p:nvSpPr>
        <p:spPr>
          <a:xfrm rot="16200000">
            <a:off x="-253887" y="941616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六边形 12"/>
          <p:cNvSpPr/>
          <p:nvPr/>
        </p:nvSpPr>
        <p:spPr>
          <a:xfrm rot="16200000">
            <a:off x="1106827" y="941616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六边形 13"/>
          <p:cNvSpPr/>
          <p:nvPr/>
        </p:nvSpPr>
        <p:spPr>
          <a:xfrm rot="16200000">
            <a:off x="2402228" y="941616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六边形 14"/>
          <p:cNvSpPr/>
          <p:nvPr/>
        </p:nvSpPr>
        <p:spPr>
          <a:xfrm rot="16200000">
            <a:off x="-2213316" y="21512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六边形 15"/>
          <p:cNvSpPr/>
          <p:nvPr/>
        </p:nvSpPr>
        <p:spPr>
          <a:xfrm rot="16200000">
            <a:off x="-896145" y="21512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六边形 16"/>
          <p:cNvSpPr/>
          <p:nvPr/>
        </p:nvSpPr>
        <p:spPr>
          <a:xfrm rot="16200000">
            <a:off x="399256" y="21512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六边形 17"/>
          <p:cNvSpPr/>
          <p:nvPr/>
        </p:nvSpPr>
        <p:spPr>
          <a:xfrm rot="16200000">
            <a:off x="1759970" y="21512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六边形 18"/>
          <p:cNvSpPr/>
          <p:nvPr/>
        </p:nvSpPr>
        <p:spPr>
          <a:xfrm rot="16200000">
            <a:off x="3055371" y="21512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六边形 19"/>
          <p:cNvSpPr/>
          <p:nvPr/>
        </p:nvSpPr>
        <p:spPr>
          <a:xfrm rot="16200000">
            <a:off x="-2866459" y="33704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六边形 20"/>
          <p:cNvSpPr/>
          <p:nvPr/>
        </p:nvSpPr>
        <p:spPr>
          <a:xfrm rot="16200000">
            <a:off x="-1549287" y="33704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六边形 21"/>
          <p:cNvSpPr/>
          <p:nvPr/>
        </p:nvSpPr>
        <p:spPr>
          <a:xfrm rot="16200000">
            <a:off x="-253887" y="33704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六边形 22"/>
          <p:cNvSpPr/>
          <p:nvPr/>
        </p:nvSpPr>
        <p:spPr>
          <a:xfrm rot="16200000">
            <a:off x="1106827" y="33704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六边形 23"/>
          <p:cNvSpPr/>
          <p:nvPr/>
        </p:nvSpPr>
        <p:spPr>
          <a:xfrm rot="16200000">
            <a:off x="2402228" y="3370491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六边形 24"/>
          <p:cNvSpPr/>
          <p:nvPr/>
        </p:nvSpPr>
        <p:spPr>
          <a:xfrm rot="16200000">
            <a:off x="-2199029" y="4565879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六边形 25"/>
          <p:cNvSpPr/>
          <p:nvPr/>
        </p:nvSpPr>
        <p:spPr>
          <a:xfrm rot="16200000">
            <a:off x="-881857" y="4565879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六边形 26"/>
          <p:cNvSpPr/>
          <p:nvPr/>
        </p:nvSpPr>
        <p:spPr>
          <a:xfrm rot="16200000">
            <a:off x="413544" y="4565879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六边形 27"/>
          <p:cNvSpPr/>
          <p:nvPr/>
        </p:nvSpPr>
        <p:spPr>
          <a:xfrm rot="16200000">
            <a:off x="1774258" y="4565879"/>
            <a:ext cx="1578428" cy="1360714"/>
          </a:xfrm>
          <a:prstGeom prst="hexagon">
            <a:avLst/>
          </a:prstGeom>
          <a:solidFill>
            <a:srgbClr val="0D5ADA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9" name="组合 28"/>
          <p:cNvGrpSpPr/>
          <p:nvPr/>
        </p:nvGrpSpPr>
        <p:grpSpPr>
          <a:xfrm>
            <a:off x="4615874" y="1383687"/>
            <a:ext cx="5198371" cy="2819477"/>
            <a:chOff x="6766273" y="1844089"/>
            <a:chExt cx="6237044" cy="3759302"/>
          </a:xfrm>
        </p:grpSpPr>
        <p:sp>
          <p:nvSpPr>
            <p:cNvPr id="30" name="www.pptcool.com3"/>
            <p:cNvSpPr txBox="1"/>
            <p:nvPr/>
          </p:nvSpPr>
          <p:spPr>
            <a:xfrm>
              <a:off x="6907318" y="1844089"/>
              <a:ext cx="6095999" cy="127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800" b="1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博一粉面菜蛋集成产线</a:t>
              </a:r>
              <a:endParaRPr lang="en-US" altLang="zh-CN" sz="2800" b="1" spc="225" dirty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  <a:p>
              <a:pPr>
                <a:defRPr/>
              </a:pPr>
              <a:r>
                <a:rPr lang="en-US" altLang="zh-CN" sz="2800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   </a:t>
              </a:r>
              <a:r>
                <a:rPr lang="zh-CN" altLang="en-US" sz="2800" b="1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效益评估（</a:t>
              </a:r>
              <a:r>
                <a:rPr lang="en-US" altLang="zh-CN" sz="2800" b="1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HY</a:t>
              </a:r>
              <a:r>
                <a:rPr lang="zh-CN" altLang="en-US" sz="2800" b="1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案例）</a:t>
              </a:r>
              <a:endParaRPr lang="zh-CN" altLang="en-US" sz="2800" b="1" spc="225" dirty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</p:txBody>
        </p:sp>
        <p:sp>
          <p:nvSpPr>
            <p:cNvPr id="31" name="www.pptcool.com4"/>
            <p:cNvSpPr txBox="1"/>
            <p:nvPr/>
          </p:nvSpPr>
          <p:spPr>
            <a:xfrm>
              <a:off x="6766273" y="4473004"/>
              <a:ext cx="538239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>
                <a:defRPr>
                  <a:solidFill>
                    <a:schemeClr val="bg1">
                      <a:lumMod val="75000"/>
                    </a:schemeClr>
                  </a:solidFill>
                </a:defRPr>
              </a:lvl1pPr>
            </a:lstStyle>
            <a:p>
              <a:pPr>
                <a:defRPr/>
              </a:pPr>
              <a:r>
                <a:rPr lang="zh-CN" altLang="en-US" sz="1350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用人少、设备稳定、速度快、能耗低、品质高</a:t>
              </a:r>
              <a:endParaRPr lang="zh-CN" altLang="en-US" sz="1350" dirty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</p:txBody>
        </p:sp>
        <p:sp>
          <p:nvSpPr>
            <p:cNvPr id="32" name="www.pptcool.com5"/>
            <p:cNvSpPr/>
            <p:nvPr/>
          </p:nvSpPr>
          <p:spPr>
            <a:xfrm>
              <a:off x="8808108" y="5220698"/>
              <a:ext cx="2626360" cy="369147"/>
            </a:xfrm>
            <a:prstGeom prst="roundRect">
              <a:avLst>
                <a:gd name="adj" fmla="val 13228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</p:txBody>
        </p:sp>
        <p:sp>
          <p:nvSpPr>
            <p:cNvPr id="33" name="www.pptcool.com6"/>
            <p:cNvSpPr txBox="1"/>
            <p:nvPr/>
          </p:nvSpPr>
          <p:spPr>
            <a:xfrm>
              <a:off x="8776782" y="5235938"/>
              <a:ext cx="2645833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日期：</a:t>
              </a:r>
              <a:r>
                <a:rPr lang="en-US" altLang="zh-CN" sz="1200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2023-12-29</a:t>
              </a:r>
              <a:endParaRPr lang="zh-CN" altLang="en-US" sz="1200" dirty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</p:txBody>
        </p:sp>
        <p:sp>
          <p:nvSpPr>
            <p:cNvPr id="36" name="www.pptcool.com9"/>
            <p:cNvSpPr txBox="1"/>
            <p:nvPr/>
          </p:nvSpPr>
          <p:spPr>
            <a:xfrm>
              <a:off x="7144413" y="3740115"/>
              <a:ext cx="45507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2000" spc="225" dirty="0">
                  <a:solidFill>
                    <a:schemeClr val="bg1"/>
                  </a:solidFill>
                  <a:latin typeface="MiSans"/>
                  <a:cs typeface="+mn-ea"/>
                  <a:sym typeface="+mn-lt"/>
                </a:rPr>
                <a:t>昆山博一机械制造有限公司</a:t>
              </a:r>
              <a:endParaRPr lang="zh-CN" altLang="en-US" sz="2000" spc="225" dirty="0">
                <a:solidFill>
                  <a:schemeClr val="bg1"/>
                </a:solidFill>
                <a:latin typeface="MiSans"/>
                <a:cs typeface="+mn-ea"/>
                <a:sym typeface="+mn-lt"/>
              </a:endParaRPr>
            </a:p>
          </p:txBody>
        </p:sp>
        <p:cxnSp>
          <p:nvCxnSpPr>
            <p:cNvPr id="37" name="www.pptcool.com12"/>
            <p:cNvCxnSpPr/>
            <p:nvPr/>
          </p:nvCxnSpPr>
          <p:spPr>
            <a:xfrm>
              <a:off x="6908797" y="4292268"/>
              <a:ext cx="5097349" cy="0"/>
            </a:xfrm>
            <a:prstGeom prst="line">
              <a:avLst/>
            </a:prstGeom>
            <a:noFill/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38" name="组合 37"/>
          <p:cNvGrpSpPr/>
          <p:nvPr/>
        </p:nvGrpSpPr>
        <p:grpSpPr>
          <a:xfrm>
            <a:off x="7824216" y="-809949"/>
            <a:ext cx="1946146" cy="2001936"/>
            <a:chOff x="8691797" y="-958289"/>
            <a:chExt cx="2594861" cy="2669248"/>
          </a:xfrm>
        </p:grpSpPr>
        <p:sp>
          <p:nvSpPr>
            <p:cNvPr id="39" name="六边形 38"/>
            <p:cNvSpPr/>
            <p:nvPr/>
          </p:nvSpPr>
          <p:spPr>
            <a:xfrm rot="5400000">
              <a:off x="9907560" y="331859"/>
              <a:ext cx="1481254" cy="1276943"/>
            </a:xfrm>
            <a:prstGeom prst="hexagon">
              <a:avLst/>
            </a:prstGeom>
            <a:solidFill>
              <a:srgbClr val="25A9E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六边形 39"/>
            <p:cNvSpPr/>
            <p:nvPr/>
          </p:nvSpPr>
          <p:spPr>
            <a:xfrm rot="5400000">
              <a:off x="8589642" y="331860"/>
              <a:ext cx="1481254" cy="1276943"/>
            </a:xfrm>
            <a:prstGeom prst="hexagon">
              <a:avLst/>
            </a:prstGeom>
            <a:solidFill>
              <a:srgbClr val="25A9E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六边形 40"/>
            <p:cNvSpPr/>
            <p:nvPr/>
          </p:nvSpPr>
          <p:spPr>
            <a:xfrm rot="5400000">
              <a:off x="9247844" y="-856134"/>
              <a:ext cx="1481254" cy="1276943"/>
            </a:xfrm>
            <a:prstGeom prst="hexagon">
              <a:avLst/>
            </a:prstGeom>
            <a:solidFill>
              <a:srgbClr val="25A9E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21016 -0.3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8" y="-15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7.40741E-7 L -0.01016 -0.44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-22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7.40741E-7 L -0.31628 -0.327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7" y="-163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7.40741E-7 L -0.80625 0.083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12" y="41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7.40741E-7 L -0.2681 -0.39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-19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-0.26146 0.184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923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91667E-6 2.22222E-6 L -0.47331 -0.3277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59" y="-16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-0.61731 0.05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2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2.22222E-6 L -0.79284 0.4932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635" y="24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66667E-6 2.22222E-6 L -0.88607 0.587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97" y="293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8.33333E-7 -2.96296E-6 L -0.2875 0.4486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22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5E-6 -2.96296E-6 L -0.72617 0.0835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02" y="41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-2.96296E-6 L -0.87031 0.522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16" y="261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2.96296E-6 L -0.87878 0.696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32" y="34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70833E-6 -2.96296E-6 L -0.22356 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5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54167E-6 0 L -0.4043 -0.3187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8" y="-1594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91667E-6 0 L -0.1474 -1.04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0" y="-5229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54167E-6 0 L -0.50117 0.5113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25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0 L -0.24362 1.023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5115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66667E-6 0 L -0.27722 0.958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7" y="479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2.59259E-6 L -0.21132 0.5370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0" y="268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75E-6 2.59259E-6 L -0.16888 0.653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32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2.59259E-6 L 0.21133 0.8337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4169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5833E-6 2.59259E-6 L 0.14883 0.4606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30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0" y="3789151"/>
            <a:ext cx="9144000" cy="1240049"/>
          </a:xfrm>
          <a:custGeom>
            <a:avLst/>
            <a:gdLst>
              <a:gd name="connsiteX0" fmla="*/ 12192000 w 12192000"/>
              <a:gd name="connsiteY0" fmla="*/ 0 h 1653398"/>
              <a:gd name="connsiteX1" fmla="*/ 12192000 w 12192000"/>
              <a:gd name="connsiteY1" fmla="*/ 1653398 h 1653398"/>
              <a:gd name="connsiteX2" fmla="*/ 0 w 12192000"/>
              <a:gd name="connsiteY2" fmla="*/ 1653398 h 1653398"/>
              <a:gd name="connsiteX3" fmla="*/ 0 w 12192000"/>
              <a:gd name="connsiteY3" fmla="*/ 0 h 1653398"/>
              <a:gd name="connsiteX4" fmla="*/ 140645 w 12192000"/>
              <a:gd name="connsiteY4" fmla="*/ 139811 h 1653398"/>
              <a:gd name="connsiteX5" fmla="*/ 6096000 w 12192000"/>
              <a:gd name="connsiteY5" fmla="*/ 1259698 h 1653398"/>
              <a:gd name="connsiteX6" fmla="*/ 12051355 w 12192000"/>
              <a:gd name="connsiteY6" fmla="*/ 139811 h 165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53398">
                <a:moveTo>
                  <a:pt x="12192000" y="0"/>
                </a:moveTo>
                <a:lnTo>
                  <a:pt x="12192000" y="1653398"/>
                </a:lnTo>
                <a:lnTo>
                  <a:pt x="0" y="1653398"/>
                </a:lnTo>
                <a:lnTo>
                  <a:pt x="0" y="0"/>
                </a:lnTo>
                <a:lnTo>
                  <a:pt x="140645" y="139811"/>
                </a:lnTo>
                <a:cubicBezTo>
                  <a:pt x="930156" y="788617"/>
                  <a:pt x="3297846" y="1259698"/>
                  <a:pt x="6096000" y="1259698"/>
                </a:cubicBezTo>
                <a:cubicBezTo>
                  <a:pt x="8894154" y="1259698"/>
                  <a:pt x="11261844" y="788617"/>
                  <a:pt x="12051355" y="13981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b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3903451"/>
            <a:ext cx="9144000" cy="1240049"/>
          </a:xfrm>
          <a:custGeom>
            <a:avLst/>
            <a:gdLst>
              <a:gd name="connsiteX0" fmla="*/ 12192000 w 12192000"/>
              <a:gd name="connsiteY0" fmla="*/ 0 h 1653398"/>
              <a:gd name="connsiteX1" fmla="*/ 12192000 w 12192000"/>
              <a:gd name="connsiteY1" fmla="*/ 1653398 h 1653398"/>
              <a:gd name="connsiteX2" fmla="*/ 0 w 12192000"/>
              <a:gd name="connsiteY2" fmla="*/ 1653398 h 1653398"/>
              <a:gd name="connsiteX3" fmla="*/ 0 w 12192000"/>
              <a:gd name="connsiteY3" fmla="*/ 0 h 1653398"/>
              <a:gd name="connsiteX4" fmla="*/ 140645 w 12192000"/>
              <a:gd name="connsiteY4" fmla="*/ 139811 h 1653398"/>
              <a:gd name="connsiteX5" fmla="*/ 6096000 w 12192000"/>
              <a:gd name="connsiteY5" fmla="*/ 1259698 h 1653398"/>
              <a:gd name="connsiteX6" fmla="*/ 12051355 w 12192000"/>
              <a:gd name="connsiteY6" fmla="*/ 139811 h 165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53398">
                <a:moveTo>
                  <a:pt x="12192000" y="0"/>
                </a:moveTo>
                <a:lnTo>
                  <a:pt x="12192000" y="1653398"/>
                </a:lnTo>
                <a:lnTo>
                  <a:pt x="0" y="1653398"/>
                </a:lnTo>
                <a:lnTo>
                  <a:pt x="0" y="0"/>
                </a:lnTo>
                <a:lnTo>
                  <a:pt x="140645" y="139811"/>
                </a:lnTo>
                <a:cubicBezTo>
                  <a:pt x="930156" y="788617"/>
                  <a:pt x="3297846" y="1259698"/>
                  <a:pt x="6096000" y="1259698"/>
                </a:cubicBezTo>
                <a:cubicBezTo>
                  <a:pt x="8894154" y="1259698"/>
                  <a:pt x="11261844" y="788617"/>
                  <a:pt x="12051355" y="139811"/>
                </a:cubicBezTo>
                <a:close/>
              </a:path>
            </a:pathLst>
          </a:custGeom>
          <a:solidFill>
            <a:srgbClr val="0D5A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b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" name="www.pptcool.com2"/>
          <p:cNvGrpSpPr/>
          <p:nvPr/>
        </p:nvGrpSpPr>
        <p:grpSpPr>
          <a:xfrm>
            <a:off x="395536" y="1367084"/>
            <a:ext cx="2271702" cy="1089564"/>
            <a:chOff x="816291" y="4041050"/>
            <a:chExt cx="3028936" cy="1452752"/>
          </a:xfrm>
        </p:grpSpPr>
        <p:grpSp>
          <p:nvGrpSpPr>
            <p:cNvPr id="7" name="组合 6"/>
            <p:cNvGrpSpPr/>
            <p:nvPr/>
          </p:nvGrpSpPr>
          <p:grpSpPr>
            <a:xfrm>
              <a:off x="816291" y="4041050"/>
              <a:ext cx="3028936" cy="1428082"/>
              <a:chOff x="497314" y="4094213"/>
              <a:chExt cx="3028936" cy="1428082"/>
            </a:xfrm>
          </p:grpSpPr>
          <p:sp>
            <p:nvSpPr>
              <p:cNvPr id="9" name="www.pptcool.com2-1"/>
              <p:cNvSpPr txBox="1"/>
              <p:nvPr/>
            </p:nvSpPr>
            <p:spPr>
              <a:xfrm>
                <a:off x="497314" y="4094213"/>
                <a:ext cx="1244340" cy="142808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6960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3000">
                          <a:srgbClr val="0D5BD9"/>
                        </a:gs>
                      </a:gsLst>
                      <a:lin ang="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目</a:t>
                </a:r>
                <a:endParaRPr lang="zh-CN" altLang="en-US" sz="6960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3000">
                        <a:srgbClr val="0D5BD9"/>
                      </a:gs>
                    </a:gsLst>
                    <a:lin ang="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www.pptcool.com2-2"/>
              <p:cNvSpPr txBox="1"/>
              <p:nvPr/>
            </p:nvSpPr>
            <p:spPr>
              <a:xfrm>
                <a:off x="1717769" y="4647595"/>
                <a:ext cx="1244340" cy="856816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175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3000">
                          <a:srgbClr val="0D5BD9"/>
                        </a:gs>
                      </a:gsLst>
                      <a:lin ang="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录</a:t>
                </a:r>
                <a:endParaRPr lang="zh-CN" altLang="en-US" sz="4175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3000">
                        <a:srgbClr val="0D5BD9"/>
                      </a:gs>
                    </a:gsLst>
                    <a:lin ang="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www.pptcool.com2-3"/>
              <p:cNvSpPr txBox="1"/>
              <p:nvPr/>
            </p:nvSpPr>
            <p:spPr>
              <a:xfrm>
                <a:off x="1741654" y="4343297"/>
                <a:ext cx="1784596" cy="321284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4800" b="1">
                    <a:solidFill>
                      <a:schemeClr val="bg1"/>
                    </a:solidFill>
                    <a:latin typeface="+mj-ea"/>
                    <a:ea typeface="+mj-ea"/>
                  </a:defRPr>
                </a:lvl1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65" b="0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3000">
                          <a:srgbClr val="0D5BD9"/>
                        </a:gs>
                      </a:gsLst>
                      <a:lin ang="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CONTENTS</a:t>
                </a:r>
                <a:endParaRPr lang="en-US" altLang="zh-CN" sz="1565" b="0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3000">
                        <a:srgbClr val="0D5BD9"/>
                      </a:gs>
                    </a:gsLst>
                    <a:lin ang="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8" name="www.pptcool.com2-4"/>
            <p:cNvCxnSpPr/>
            <p:nvPr/>
          </p:nvCxnSpPr>
          <p:spPr>
            <a:xfrm>
              <a:off x="922122" y="5493802"/>
              <a:ext cx="2491423" cy="0"/>
            </a:xfrm>
            <a:prstGeom prst="line">
              <a:avLst/>
            </a:prstGeom>
            <a:noFill/>
            <a:ln w="7366" cap="flat" cmpd="sng" algn="ctr">
              <a:solidFill>
                <a:srgbClr val="0D5BD9"/>
              </a:solidFill>
              <a:prstDash val="solid"/>
              <a:miter lim="800000"/>
            </a:ln>
            <a:effectLst/>
          </p:spPr>
        </p:cxnSp>
      </p:grpSp>
      <p:grpSp>
        <p:nvGrpSpPr>
          <p:cNvPr id="19" name="组合 18"/>
          <p:cNvGrpSpPr/>
          <p:nvPr/>
        </p:nvGrpSpPr>
        <p:grpSpPr>
          <a:xfrm>
            <a:off x="3499273" y="1714202"/>
            <a:ext cx="3971768" cy="563499"/>
            <a:chOff x="2974080" y="2331973"/>
            <a:chExt cx="3971768" cy="563499"/>
          </a:xfrm>
        </p:grpSpPr>
        <p:grpSp>
          <p:nvGrpSpPr>
            <p:cNvPr id="2" name="组合 1"/>
            <p:cNvGrpSpPr/>
            <p:nvPr/>
          </p:nvGrpSpPr>
          <p:grpSpPr>
            <a:xfrm>
              <a:off x="3714194" y="2370169"/>
              <a:ext cx="3231654" cy="525303"/>
              <a:chOff x="7954250" y="1570365"/>
              <a:chExt cx="4308872" cy="700403"/>
            </a:xfrm>
          </p:grpSpPr>
          <p:sp>
            <p:nvSpPr>
              <p:cNvPr id="3" name="www.pptcool.com3-1">
                <a:hlinkClick r:id="rId1" action="ppaction://hlinksldjump"/>
              </p:cNvPr>
              <p:cNvSpPr txBox="1"/>
              <p:nvPr/>
            </p:nvSpPr>
            <p:spPr>
              <a:xfrm>
                <a:off x="7954250" y="1570365"/>
                <a:ext cx="4308872" cy="43088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2100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0000">
                          <a:srgbClr val="0D5BD9"/>
                        </a:gs>
                      </a:gsLst>
                      <a:lin ang="270000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粉面菜蛋原产线用工及产能</a:t>
                </a:r>
                <a:endParaRPr lang="zh-CN" altLang="en-US" sz="2100" b="1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0000">
                        <a:srgbClr val="0D5BD9"/>
                      </a:gs>
                    </a:gsLst>
                    <a:lin ang="270000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www.pptcool.com3-2"/>
              <p:cNvSpPr txBox="1"/>
              <p:nvPr/>
            </p:nvSpPr>
            <p:spPr>
              <a:xfrm>
                <a:off x="7954250" y="1976074"/>
                <a:ext cx="2747733" cy="294694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dist" defTabSz="685800">
                  <a:lnSpc>
                    <a:spcPct val="130000"/>
                  </a:lnSpc>
                  <a:defRPr/>
                </a:pPr>
                <a:r>
                  <a:rPr lang="zh-CN" altLang="en-US" sz="12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河源客户实例统计</a:t>
                </a:r>
                <a:endParaRPr lang="en-US" altLang="zh-CN" sz="12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974080" y="2331973"/>
              <a:ext cx="528647" cy="528647"/>
              <a:chOff x="4752376" y="2354426"/>
              <a:chExt cx="756356" cy="756356"/>
            </a:xfrm>
          </p:grpSpPr>
          <p:sp>
            <p:nvSpPr>
              <p:cNvPr id="56" name="www.pptcool.com3-3"/>
              <p:cNvSpPr/>
              <p:nvPr/>
            </p:nvSpPr>
            <p:spPr>
              <a:xfrm>
                <a:off x="4752376" y="2354426"/>
                <a:ext cx="756356" cy="756356"/>
              </a:xfrm>
              <a:prstGeom prst="ellipse">
                <a:avLst/>
              </a:prstGeom>
              <a:gradFill>
                <a:gsLst>
                  <a:gs pos="0">
                    <a:srgbClr val="0D5BD9"/>
                  </a:gs>
                  <a:gs pos="100000">
                    <a:srgbClr val="2E7FED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www.pptcool.com3-4"/>
              <p:cNvSpPr txBox="1"/>
              <p:nvPr/>
            </p:nvSpPr>
            <p:spPr>
              <a:xfrm>
                <a:off x="4941400" y="2547938"/>
                <a:ext cx="334847" cy="39631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02</a:t>
                </a:r>
                <a:endParaRPr lang="zh-CN" altLang="en-US" b="1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www.pptcool.com4"/>
          <p:cNvGrpSpPr/>
          <p:nvPr/>
        </p:nvGrpSpPr>
        <p:grpSpPr>
          <a:xfrm>
            <a:off x="3499273" y="2500139"/>
            <a:ext cx="3702470" cy="563498"/>
            <a:chOff x="4752376" y="2354426"/>
            <a:chExt cx="4936625" cy="751331"/>
          </a:xfrm>
        </p:grpSpPr>
        <p:grpSp>
          <p:nvGrpSpPr>
            <p:cNvPr id="59" name="组合 58"/>
            <p:cNvGrpSpPr/>
            <p:nvPr/>
          </p:nvGrpSpPr>
          <p:grpSpPr>
            <a:xfrm>
              <a:off x="5739203" y="2405349"/>
              <a:ext cx="3949798" cy="700408"/>
              <a:chOff x="7954250" y="1570365"/>
              <a:chExt cx="3949798" cy="700408"/>
            </a:xfrm>
          </p:grpSpPr>
          <p:sp>
            <p:nvSpPr>
              <p:cNvPr id="63" name="www.pptcool.com4-1">
                <a:hlinkClick r:id="rId2" action="ppaction://hlinksldjump"/>
              </p:cNvPr>
              <p:cNvSpPr txBox="1"/>
              <p:nvPr/>
            </p:nvSpPr>
            <p:spPr>
              <a:xfrm>
                <a:off x="7954250" y="1570365"/>
                <a:ext cx="3949798" cy="43088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2100" b="1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0000">
                          <a:srgbClr val="0D5BD9"/>
                        </a:gs>
                      </a:gsLst>
                      <a:lin ang="270000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博一集成产线用工及产能</a:t>
                </a:r>
                <a:endParaRPr lang="zh-CN" altLang="en-US" sz="2100" b="1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0000">
                        <a:srgbClr val="0D5BD9"/>
                      </a:gs>
                    </a:gsLst>
                    <a:lin ang="270000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www.pptcool.com4-2"/>
              <p:cNvSpPr txBox="1"/>
              <p:nvPr/>
            </p:nvSpPr>
            <p:spPr>
              <a:xfrm>
                <a:off x="7954250" y="1976076"/>
                <a:ext cx="2747724" cy="294697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dist" defTabSz="685800">
                  <a:lnSpc>
                    <a:spcPct val="130000"/>
                  </a:lnSpc>
                  <a:defRPr/>
                </a:pPr>
                <a:r>
                  <a:rPr lang="zh-CN" altLang="en-US" sz="12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河源客户实例统计</a:t>
                </a:r>
                <a:endParaRPr lang="en-US" altLang="zh-CN" sz="12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752376" y="2354426"/>
              <a:ext cx="704863" cy="704863"/>
              <a:chOff x="4752376" y="2354426"/>
              <a:chExt cx="756356" cy="756356"/>
            </a:xfrm>
          </p:grpSpPr>
          <p:sp>
            <p:nvSpPr>
              <p:cNvPr id="61" name="www.pptcool.com4-3"/>
              <p:cNvSpPr/>
              <p:nvPr/>
            </p:nvSpPr>
            <p:spPr>
              <a:xfrm>
                <a:off x="4752376" y="2354426"/>
                <a:ext cx="756356" cy="756356"/>
              </a:xfrm>
              <a:prstGeom prst="ellipse">
                <a:avLst/>
              </a:prstGeom>
              <a:gradFill>
                <a:gsLst>
                  <a:gs pos="0">
                    <a:srgbClr val="0D5BD9"/>
                  </a:gs>
                  <a:gs pos="100000">
                    <a:srgbClr val="2E7FED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www.pptcool.com4-4"/>
              <p:cNvSpPr txBox="1"/>
              <p:nvPr/>
            </p:nvSpPr>
            <p:spPr>
              <a:xfrm>
                <a:off x="4941400" y="2547938"/>
                <a:ext cx="334847" cy="39631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03</a:t>
                </a:r>
                <a:endParaRPr lang="zh-CN" altLang="en-US" b="1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www.pptcool.com6"/>
          <p:cNvGrpSpPr/>
          <p:nvPr/>
        </p:nvGrpSpPr>
        <p:grpSpPr>
          <a:xfrm>
            <a:off x="3499273" y="3260506"/>
            <a:ext cx="4510383" cy="563497"/>
            <a:chOff x="4752376" y="2354426"/>
            <a:chExt cx="6013842" cy="751329"/>
          </a:xfrm>
        </p:grpSpPr>
        <p:grpSp>
          <p:nvGrpSpPr>
            <p:cNvPr id="66" name="组合 65"/>
            <p:cNvGrpSpPr/>
            <p:nvPr/>
          </p:nvGrpSpPr>
          <p:grpSpPr>
            <a:xfrm>
              <a:off x="5739203" y="2405349"/>
              <a:ext cx="5027015" cy="700406"/>
              <a:chOff x="7954250" y="1570365"/>
              <a:chExt cx="5027015" cy="700406"/>
            </a:xfrm>
          </p:grpSpPr>
          <p:sp>
            <p:nvSpPr>
              <p:cNvPr id="70" name="www.pptcool.com6-1">
                <a:hlinkClick r:id="" action="ppaction://noaction"/>
              </p:cNvPr>
              <p:cNvSpPr txBox="1"/>
              <p:nvPr/>
            </p:nvSpPr>
            <p:spPr>
              <a:xfrm>
                <a:off x="7954250" y="1570365"/>
                <a:ext cx="5027015" cy="43088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2100" b="1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0000">
                          <a:srgbClr val="0D5BD9"/>
                        </a:gs>
                      </a:gsLst>
                      <a:lin ang="270000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博一集成产线效益评估对比总结</a:t>
                </a:r>
                <a:endParaRPr lang="zh-CN" altLang="en-US" sz="2100" b="1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0000">
                        <a:srgbClr val="0D5BD9"/>
                      </a:gs>
                    </a:gsLst>
                    <a:lin ang="270000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www.pptcool.com6-2"/>
              <p:cNvSpPr txBox="1"/>
              <p:nvPr/>
            </p:nvSpPr>
            <p:spPr>
              <a:xfrm>
                <a:off x="7954251" y="1976074"/>
                <a:ext cx="4005724" cy="294697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dist" defTabSz="685800">
                  <a:lnSpc>
                    <a:spcPct val="130000"/>
                  </a:lnSpc>
                  <a:defRPr/>
                </a:pPr>
                <a:r>
                  <a:rPr lang="zh-CN" altLang="en-US" sz="12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人员用工、产线效能、对比总结</a:t>
                </a:r>
                <a:endParaRPr lang="en-US" altLang="zh-CN" sz="12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752376" y="2354426"/>
              <a:ext cx="704863" cy="704863"/>
              <a:chOff x="4752376" y="2354426"/>
              <a:chExt cx="756356" cy="756356"/>
            </a:xfrm>
          </p:grpSpPr>
          <p:sp>
            <p:nvSpPr>
              <p:cNvPr id="68" name="www.pptcool.com6-3"/>
              <p:cNvSpPr/>
              <p:nvPr/>
            </p:nvSpPr>
            <p:spPr>
              <a:xfrm>
                <a:off x="4752376" y="2354426"/>
                <a:ext cx="756356" cy="756356"/>
              </a:xfrm>
              <a:prstGeom prst="ellipse">
                <a:avLst/>
              </a:prstGeom>
              <a:gradFill>
                <a:gsLst>
                  <a:gs pos="0">
                    <a:srgbClr val="0D5BD9"/>
                  </a:gs>
                  <a:gs pos="100000">
                    <a:srgbClr val="2E7FED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www.pptcool.com6-4"/>
              <p:cNvSpPr txBox="1"/>
              <p:nvPr/>
            </p:nvSpPr>
            <p:spPr>
              <a:xfrm>
                <a:off x="4941401" y="2547938"/>
                <a:ext cx="334847" cy="39631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04</a:t>
                </a:r>
                <a:endParaRPr lang="zh-CN" altLang="en-US" b="1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www.pptcool.com7"/>
          <p:cNvGrpSpPr/>
          <p:nvPr/>
        </p:nvGrpSpPr>
        <p:grpSpPr>
          <a:xfrm>
            <a:off x="3499273" y="911744"/>
            <a:ext cx="2625252" cy="545095"/>
            <a:chOff x="4752376" y="2354426"/>
            <a:chExt cx="3500335" cy="726794"/>
          </a:xfrm>
        </p:grpSpPr>
        <p:grpSp>
          <p:nvGrpSpPr>
            <p:cNvPr id="73" name="组合 72"/>
            <p:cNvGrpSpPr/>
            <p:nvPr/>
          </p:nvGrpSpPr>
          <p:grpSpPr>
            <a:xfrm>
              <a:off x="5739203" y="2428129"/>
              <a:ext cx="2513508" cy="653091"/>
              <a:chOff x="7954250" y="1593145"/>
              <a:chExt cx="2513508" cy="653091"/>
            </a:xfrm>
          </p:grpSpPr>
          <p:sp>
            <p:nvSpPr>
              <p:cNvPr id="77" name="www.pptcool.com7-1">
                <a:hlinkClick r:id="rId3" action="ppaction://hlinksldjump"/>
              </p:cNvPr>
              <p:cNvSpPr txBox="1"/>
              <p:nvPr/>
            </p:nvSpPr>
            <p:spPr>
              <a:xfrm>
                <a:off x="8011815" y="1593145"/>
                <a:ext cx="2154436" cy="43088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2100" b="1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0000">
                          <a:srgbClr val="0D5BD9"/>
                        </a:gs>
                      </a:gsLst>
                      <a:lin ang="270000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博一公司简介</a:t>
                </a:r>
                <a:endParaRPr lang="zh-CN" altLang="en-US" sz="2100" b="1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0000">
                        <a:srgbClr val="0D5BD9"/>
                      </a:gs>
                    </a:gsLst>
                    <a:lin ang="270000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www.pptcool.com7-2"/>
              <p:cNvSpPr txBox="1"/>
              <p:nvPr/>
            </p:nvSpPr>
            <p:spPr>
              <a:xfrm>
                <a:off x="7954250" y="1976076"/>
                <a:ext cx="2513508" cy="27016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dist" defTabSz="685800">
                  <a:lnSpc>
                    <a:spcPct val="130000"/>
                  </a:lnSpc>
                  <a:defRPr/>
                </a:pPr>
                <a:r>
                  <a:rPr lang="zh-CN" altLang="en-US" sz="11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专业化、精细化、定制化包装</a:t>
                </a:r>
                <a:endParaRPr lang="en-US" altLang="zh-CN" sz="11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4752376" y="2354426"/>
              <a:ext cx="704863" cy="704863"/>
              <a:chOff x="4752376" y="2354426"/>
              <a:chExt cx="756356" cy="756356"/>
            </a:xfrm>
          </p:grpSpPr>
          <p:sp>
            <p:nvSpPr>
              <p:cNvPr id="75" name="www.pptcool.com7-3"/>
              <p:cNvSpPr/>
              <p:nvPr/>
            </p:nvSpPr>
            <p:spPr>
              <a:xfrm>
                <a:off x="4752376" y="2354426"/>
                <a:ext cx="756356" cy="756356"/>
              </a:xfrm>
              <a:prstGeom prst="ellipse">
                <a:avLst/>
              </a:prstGeom>
              <a:gradFill>
                <a:gsLst>
                  <a:gs pos="0">
                    <a:srgbClr val="0D5BD9"/>
                  </a:gs>
                  <a:gs pos="100000">
                    <a:srgbClr val="2E7FED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www.pptcool.com7-4"/>
              <p:cNvSpPr txBox="1"/>
              <p:nvPr/>
            </p:nvSpPr>
            <p:spPr>
              <a:xfrm>
                <a:off x="4941400" y="2547938"/>
                <a:ext cx="334847" cy="39631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01</a:t>
                </a:r>
                <a:endParaRPr lang="zh-CN" altLang="en-US" b="1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56376" y="119872"/>
            <a:ext cx="904194" cy="408353"/>
          </a:xfrm>
          <a:prstGeom prst="rect">
            <a:avLst/>
          </a:prstGeom>
        </p:spPr>
      </p:pic>
      <p:grpSp>
        <p:nvGrpSpPr>
          <p:cNvPr id="13" name="www.pptcool.com6"/>
          <p:cNvGrpSpPr/>
          <p:nvPr/>
        </p:nvGrpSpPr>
        <p:grpSpPr>
          <a:xfrm>
            <a:off x="3522850" y="3891284"/>
            <a:ext cx="3948191" cy="563497"/>
            <a:chOff x="4752376" y="2354426"/>
            <a:chExt cx="5264253" cy="751329"/>
          </a:xfrm>
        </p:grpSpPr>
        <p:grpSp>
          <p:nvGrpSpPr>
            <p:cNvPr id="14" name="组合 13"/>
            <p:cNvGrpSpPr/>
            <p:nvPr/>
          </p:nvGrpSpPr>
          <p:grpSpPr>
            <a:xfrm>
              <a:off x="5739203" y="2405349"/>
              <a:ext cx="4277426" cy="700406"/>
              <a:chOff x="7954250" y="1570365"/>
              <a:chExt cx="4277426" cy="700406"/>
            </a:xfrm>
          </p:grpSpPr>
          <p:sp>
            <p:nvSpPr>
              <p:cNvPr id="18" name="www.pptcool.com6-1">
                <a:hlinkClick r:id="" action="ppaction://noaction"/>
              </p:cNvPr>
              <p:cNvSpPr txBox="1"/>
              <p:nvPr/>
            </p:nvSpPr>
            <p:spPr>
              <a:xfrm>
                <a:off x="7954250" y="1570365"/>
                <a:ext cx="2872580" cy="43088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2100" b="1" kern="0" dirty="0">
                    <a:gradFill>
                      <a:gsLst>
                        <a:gs pos="0">
                          <a:srgbClr val="0D5BD9">
                            <a:lumMod val="60000"/>
                            <a:lumOff val="40000"/>
                          </a:srgbClr>
                        </a:gs>
                        <a:gs pos="70000">
                          <a:srgbClr val="0D5BD9"/>
                        </a:gs>
                      </a:gsLst>
                      <a:lin ang="2700000" scaled="0"/>
                    </a:gra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博一集成产线视频</a:t>
                </a:r>
                <a:endParaRPr lang="zh-CN" altLang="en-US" sz="2100" b="1" kern="0" dirty="0">
                  <a:gradFill>
                    <a:gsLst>
                      <a:gs pos="0">
                        <a:srgbClr val="0D5BD9">
                          <a:lumMod val="60000"/>
                          <a:lumOff val="40000"/>
                        </a:srgbClr>
                      </a:gs>
                      <a:gs pos="70000">
                        <a:srgbClr val="0D5BD9"/>
                      </a:gs>
                    </a:gsLst>
                    <a:lin ang="2700000" scaled="0"/>
                  </a:gra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www.pptcool.com6-2"/>
              <p:cNvSpPr txBox="1"/>
              <p:nvPr/>
            </p:nvSpPr>
            <p:spPr>
              <a:xfrm>
                <a:off x="7954251" y="1976074"/>
                <a:ext cx="4277425" cy="294697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dist" defTabSz="685800">
                  <a:lnSpc>
                    <a:spcPct val="130000"/>
                  </a:lnSpc>
                  <a:defRPr/>
                </a:pPr>
                <a:r>
                  <a:rPr lang="zh-CN" altLang="en-US" sz="1200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用人少、设备稳定、速度快、能耗低、品质高</a:t>
                </a:r>
                <a:endParaRPr lang="zh-CN" altLang="en-US" sz="12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752376" y="2354426"/>
              <a:ext cx="704863" cy="704863"/>
              <a:chOff x="4752376" y="2354426"/>
              <a:chExt cx="756356" cy="756356"/>
            </a:xfrm>
          </p:grpSpPr>
          <p:sp>
            <p:nvSpPr>
              <p:cNvPr id="16" name="www.pptcool.com6-3"/>
              <p:cNvSpPr/>
              <p:nvPr/>
            </p:nvSpPr>
            <p:spPr>
              <a:xfrm>
                <a:off x="4752376" y="2354426"/>
                <a:ext cx="756356" cy="756356"/>
              </a:xfrm>
              <a:prstGeom prst="ellipse">
                <a:avLst/>
              </a:prstGeom>
              <a:gradFill>
                <a:gsLst>
                  <a:gs pos="0">
                    <a:srgbClr val="0D5BD9"/>
                  </a:gs>
                  <a:gs pos="100000">
                    <a:srgbClr val="2E7FED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www.pptcool.com6-4"/>
              <p:cNvSpPr txBox="1"/>
              <p:nvPr/>
            </p:nvSpPr>
            <p:spPr>
              <a:xfrm>
                <a:off x="4941401" y="2547938"/>
                <a:ext cx="334847" cy="396313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MiSans"/>
                    <a:ea typeface="等线" panose="02010600030101010101" pitchFamily="2" charset="-122"/>
                    <a:cs typeface="+mn-ea"/>
                    <a:sym typeface="+mn-lt"/>
                  </a:rPr>
                  <a:t>05</a:t>
                </a:r>
                <a:endParaRPr lang="zh-CN" altLang="en-US" b="1" kern="0" dirty="0">
                  <a:solidFill>
                    <a:srgbClr val="FFFFFF"/>
                  </a:solidFill>
                  <a:latin typeface="MiSans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980347" y="459731"/>
            <a:ext cx="11626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公司简介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4" name="图片 53" descr="C:/Users/DELL/AppData/Local/Temp/picturecompress_20210414202925/output_36.pngoutput_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725" y="2524760"/>
            <a:ext cx="82550" cy="94615"/>
          </a:xfrm>
          <a:prstGeom prst="rect">
            <a:avLst/>
          </a:prstGeom>
        </p:spPr>
      </p:pic>
      <p:pic>
        <p:nvPicPr>
          <p:cNvPr id="55" name="图片 54" descr="C:/Users/DELL/AppData/Local/Temp/picturecompress_20210414202925/output_37.pngoutput_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2517140"/>
            <a:ext cx="109855" cy="109855"/>
          </a:xfrm>
          <a:prstGeom prst="rect">
            <a:avLst/>
          </a:prstGeom>
        </p:spPr>
      </p:pic>
      <p:pic>
        <p:nvPicPr>
          <p:cNvPr id="56" name="图片 55" descr="C:/Users/DELL/AppData/Local/Temp/picturecompress_20210414202925/output_38.pngoutput_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35" y="2522855"/>
            <a:ext cx="100330" cy="97790"/>
          </a:xfrm>
          <a:prstGeom prst="rect">
            <a:avLst/>
          </a:prstGeom>
        </p:spPr>
      </p:pic>
      <p:pic>
        <p:nvPicPr>
          <p:cNvPr id="57" name="图片 56" descr="C:/Users/DELL/AppData/Local/Temp/picturecompress_20210414202925/output_39.pngoutput_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8095"/>
            <a:ext cx="97790" cy="67310"/>
          </a:xfrm>
          <a:prstGeom prst="rect">
            <a:avLst/>
          </a:prstGeom>
        </p:spPr>
      </p:pic>
      <p:pic>
        <p:nvPicPr>
          <p:cNvPr id="58" name="图片 57" descr="C:/Users/DELL/AppData/Local/Temp/picturecompress_20210414202925/output_40.pngoutput_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725" y="2524760"/>
            <a:ext cx="82550" cy="94615"/>
          </a:xfrm>
          <a:prstGeom prst="rect">
            <a:avLst/>
          </a:prstGeom>
        </p:spPr>
      </p:pic>
      <p:pic>
        <p:nvPicPr>
          <p:cNvPr id="59" name="图片 58" descr="C:/Users/DELL/AppData/Local/Temp/picturecompress_20210414202925/output_41.pngoutput_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2517140"/>
            <a:ext cx="109855" cy="109855"/>
          </a:xfrm>
          <a:prstGeom prst="rect">
            <a:avLst/>
          </a:prstGeom>
        </p:spPr>
      </p:pic>
      <p:pic>
        <p:nvPicPr>
          <p:cNvPr id="60" name="图片 59" descr="C:/Users/DELL/AppData/Local/Temp/picturecompress_20210414202925/output_42.pngoutput_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35" y="2522855"/>
            <a:ext cx="100330" cy="97790"/>
          </a:xfrm>
          <a:prstGeom prst="rect">
            <a:avLst/>
          </a:prstGeom>
        </p:spPr>
      </p:pic>
      <p:pic>
        <p:nvPicPr>
          <p:cNvPr id="61" name="图片 60" descr="C:/Users/DELL/AppData/Local/Temp/picturecompress_20210414202925/output_43.pngoutput_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8095"/>
            <a:ext cx="97790" cy="67310"/>
          </a:xfrm>
          <a:prstGeom prst="rect">
            <a:avLst/>
          </a:prstGeom>
        </p:spPr>
      </p:pic>
      <p:pic>
        <p:nvPicPr>
          <p:cNvPr id="62" name="图片 61" descr="C:/Users/DELL/AppData/Local/Temp/picturecompress_20210414202925/output_44.pngoutput_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725" y="2524760"/>
            <a:ext cx="82550" cy="94615"/>
          </a:xfrm>
          <a:prstGeom prst="rect">
            <a:avLst/>
          </a:prstGeom>
        </p:spPr>
      </p:pic>
      <p:pic>
        <p:nvPicPr>
          <p:cNvPr id="63" name="图片 62" descr="C:/Users/DELL/AppData/Local/Temp/picturecompress_20210414202925/output_45.pngoutput_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55" y="2517140"/>
            <a:ext cx="109855" cy="109855"/>
          </a:xfrm>
          <a:prstGeom prst="rect">
            <a:avLst/>
          </a:prstGeom>
        </p:spPr>
      </p:pic>
      <p:pic>
        <p:nvPicPr>
          <p:cNvPr id="64" name="图片 63" descr="C:/Users/DELL/AppData/Local/Temp/picturecompress_20210414202925/output_46.pngoutput_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35" y="2522855"/>
            <a:ext cx="100330" cy="97790"/>
          </a:xfrm>
          <a:prstGeom prst="rect">
            <a:avLst/>
          </a:prstGeom>
        </p:spPr>
      </p:pic>
      <p:pic>
        <p:nvPicPr>
          <p:cNvPr id="65" name="图片 64" descr="C:/Users/DELL/AppData/Local/Temp/picturecompress_20210414202925/output_47.pngoutput_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05" y="2538095"/>
            <a:ext cx="97790" cy="67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024" y="829063"/>
            <a:ext cx="4929333" cy="195308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355600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昆山博一公司创立于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2009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年，是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包装产线集成供应商。    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专业化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：超过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年行业经验，帮助客户解决难点、痛点。</a:t>
            </a:r>
            <a:endParaRPr lang="en-US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精细化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：精准匹配资源，精心设计产线，精致加工制造。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/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定制化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：因应市场需求，非标定制，快速交付快速迭代。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/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/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企业使命：帮助方便食品企业从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机械化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自动化升级；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>
              <a:lnSpc>
                <a:spcPct val="150000"/>
              </a:lnSpc>
            </a:pP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帮助头部食品企业从自动化向</a:t>
            </a:r>
            <a:r>
              <a:rPr lang="zh-CN" altLang="en-US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数字化转型。</a:t>
            </a:r>
            <a:endParaRPr lang="en-US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563403"/>
            <a:ext cx="3601279" cy="2224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2859782"/>
            <a:ext cx="3621198" cy="201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8" y="2859783"/>
            <a:ext cx="1017186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767" y="2859783"/>
            <a:ext cx="968924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9506" y="2859782"/>
            <a:ext cx="1006243" cy="10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689" y="2859783"/>
            <a:ext cx="932012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371" y="3951787"/>
            <a:ext cx="1006243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767" y="4000403"/>
            <a:ext cx="1006243" cy="109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5383" y="4032076"/>
            <a:ext cx="959158" cy="105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6141" y="4072612"/>
            <a:ext cx="881560" cy="97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博一集成产线</a:t>
                </a:r>
                <a:r>
                  <a:rPr lang="zh-CN" altLang="en-US" sz="20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整机互动主界面</a:t>
                </a:r>
                <a:endPara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221" y="686369"/>
            <a:ext cx="7862180" cy="43205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博一集成产线各工位数据采集状态</a:t>
                </a:r>
                <a:endParaRPr lang="zh-CN" altLang="en-US" sz="2000" b="0" kern="0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749" y="665362"/>
            <a:ext cx="7959683" cy="438654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博一集成产线包装机数据采集状态</a:t>
                </a:r>
                <a:endParaRPr lang="zh-CN" altLang="en-US" sz="2000" b="0" kern="0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1" y="616708"/>
            <a:ext cx="7742261" cy="42760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博一集成产线称重机数据采集状态</a:t>
                </a:r>
                <a:endParaRPr lang="zh-CN" altLang="en-US" sz="2000" b="0" kern="0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902" y="699542"/>
            <a:ext cx="7270405" cy="401545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8399" y="121906"/>
            <a:ext cx="5172492" cy="459241"/>
            <a:chOff x="179512" y="172721"/>
            <a:chExt cx="5172492" cy="459241"/>
          </a:xfrm>
        </p:grpSpPr>
        <p:grpSp>
          <p:nvGrpSpPr>
            <p:cNvPr id="5" name="组合 4"/>
            <p:cNvGrpSpPr/>
            <p:nvPr/>
          </p:nvGrpSpPr>
          <p:grpSpPr>
            <a:xfrm>
              <a:off x="179512" y="172721"/>
              <a:ext cx="5172492" cy="459241"/>
              <a:chOff x="0" y="162231"/>
              <a:chExt cx="5369352" cy="624815"/>
            </a:xfrm>
          </p:grpSpPr>
          <p:sp>
            <p:nvSpPr>
              <p:cNvPr id="7" name="www.pptcool.com1"/>
              <p:cNvSpPr txBox="1"/>
              <p:nvPr/>
            </p:nvSpPr>
            <p:spPr>
              <a:xfrm>
                <a:off x="838199" y="182251"/>
                <a:ext cx="4531153" cy="5443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0" kern="0" dirty="0">
                    <a:latin typeface="黑体" panose="02010609060101010101" charset="-122"/>
                    <a:ea typeface="黑体" panose="02010609060101010101" charset="-122"/>
                  </a:rPr>
                  <a:t>博一集成方便面产线报表展示</a:t>
                </a:r>
                <a:endParaRPr lang="zh-CN" altLang="en-US" sz="2000" b="0" kern="0" dirty="0"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grpSp>
            <p:nvGrpSpPr>
              <p:cNvPr id="8" name="www.pptcool.com2"/>
              <p:cNvGrpSpPr/>
              <p:nvPr/>
            </p:nvGrpSpPr>
            <p:grpSpPr>
              <a:xfrm>
                <a:off x="0" y="162231"/>
                <a:ext cx="731519" cy="624815"/>
                <a:chOff x="335280" y="162231"/>
                <a:chExt cx="731519" cy="624815"/>
              </a:xfrm>
            </p:grpSpPr>
            <p:sp>
              <p:nvSpPr>
                <p:cNvPr id="9" name="www.pptcool.com2-1"/>
                <p:cNvSpPr/>
                <p:nvPr/>
              </p:nvSpPr>
              <p:spPr>
                <a:xfrm>
                  <a:off x="335280" y="162231"/>
                  <a:ext cx="365760" cy="624815"/>
                </a:xfrm>
                <a:prstGeom prst="rect">
                  <a:avLst/>
                </a:prstGeom>
                <a:solidFill>
                  <a:srgbClr val="0097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www.pptcool.com2-2"/>
                <p:cNvSpPr/>
                <p:nvPr/>
              </p:nvSpPr>
              <p:spPr>
                <a:xfrm>
                  <a:off x="777240" y="162231"/>
                  <a:ext cx="167640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www.pptcool.com2-3"/>
                <p:cNvSpPr/>
                <p:nvPr/>
              </p:nvSpPr>
              <p:spPr>
                <a:xfrm>
                  <a:off x="1021080" y="162231"/>
                  <a:ext cx="45719" cy="624815"/>
                </a:xfrm>
                <a:prstGeom prst="rect">
                  <a:avLst/>
                </a:prstGeom>
                <a:solidFill>
                  <a:srgbClr val="0DC0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Sans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" name="直接连接符 5"/>
            <p:cNvCxnSpPr/>
            <p:nvPr/>
          </p:nvCxnSpPr>
          <p:spPr bwMode="auto">
            <a:xfrm>
              <a:off x="1125622" y="627534"/>
              <a:ext cx="400686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14" y="771515"/>
            <a:ext cx="7677248" cy="40194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19872" y="350785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Georgia" panose="02040502050405020303" pitchFamily="18" charset="0"/>
                <a:ea typeface="楷体" panose="02010609060101010101" pitchFamily="49" charset="-122"/>
              </a:rPr>
              <a:t>根据生产实时数据，分析不同设备年、月、日的产品合格率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PP_MARK_KEY" val="2c8bf873-c39e-4fde-b50a-be14b626ed31"/>
  <p:tag name="COMMONDATA" val="eyJoZGlkIjoiYTJmOGEzNzc5ZGM4ZDY0ZjlhMWQ0NzlhOGNkYWM0ODgifQ=="/>
  <p:tag name="commondata" val="eyJoZGlkIjoiMmQ2ZDBiOWM1ZTkwMWRkZDk5ODA4YmYyY2YyY2UzZW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MS PGothic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WPS 演示</Application>
  <PresentationFormat>全屏显示(16:9)</PresentationFormat>
  <Paragraphs>75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华文细黑</vt:lpstr>
      <vt:lpstr>MS PGothic</vt:lpstr>
      <vt:lpstr>微软雅黑</vt:lpstr>
      <vt:lpstr>微软雅黑 Light</vt:lpstr>
      <vt:lpstr>等线</vt:lpstr>
      <vt:lpstr>MiSans</vt:lpstr>
      <vt:lpstr>Times New Roman</vt:lpstr>
      <vt:lpstr>黑体</vt:lpstr>
      <vt:lpstr>楷体</vt:lpstr>
      <vt:lpstr>Georgia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005.pptx</dc:title>
  <dc:creator/>
  <cp:lastModifiedBy>X</cp:lastModifiedBy>
  <cp:revision>511</cp:revision>
  <dcterms:created xsi:type="dcterms:W3CDTF">2016-11-25T04:57:00Z</dcterms:created>
  <dcterms:modified xsi:type="dcterms:W3CDTF">2024-04-02T16:38:16Z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704F110E3578494D8C4805FC7E3CBE01_13</vt:lpwstr>
  </property>
</Properties>
</file>